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9" r:id="rId2"/>
    <p:sldId id="263" r:id="rId3"/>
    <p:sldId id="351" r:id="rId4"/>
    <p:sldId id="335" r:id="rId5"/>
    <p:sldId id="334" r:id="rId6"/>
    <p:sldId id="327" r:id="rId7"/>
    <p:sldId id="342" r:id="rId8"/>
    <p:sldId id="319" r:id="rId9"/>
    <p:sldId id="336" r:id="rId10"/>
    <p:sldId id="320" r:id="rId11"/>
    <p:sldId id="321" r:id="rId12"/>
    <p:sldId id="322" r:id="rId13"/>
    <p:sldId id="323" r:id="rId14"/>
    <p:sldId id="324" r:id="rId15"/>
    <p:sldId id="325" r:id="rId16"/>
    <p:sldId id="326" r:id="rId17"/>
    <p:sldId id="316" r:id="rId18"/>
    <p:sldId id="317" r:id="rId19"/>
    <p:sldId id="318" r:id="rId20"/>
    <p:sldId id="311" r:id="rId21"/>
    <p:sldId id="313" r:id="rId22"/>
    <p:sldId id="314" r:id="rId23"/>
    <p:sldId id="315" r:id="rId24"/>
    <p:sldId id="306" r:id="rId25"/>
    <p:sldId id="337" r:id="rId26"/>
    <p:sldId id="338" r:id="rId27"/>
    <p:sldId id="310" r:id="rId28"/>
    <p:sldId id="355" r:id="rId29"/>
    <p:sldId id="356" r:id="rId30"/>
    <p:sldId id="357" r:id="rId31"/>
    <p:sldId id="358" r:id="rId32"/>
    <p:sldId id="359" r:id="rId33"/>
    <p:sldId id="343" r:id="rId34"/>
    <p:sldId id="344" r:id="rId35"/>
    <p:sldId id="345" r:id="rId36"/>
    <p:sldId id="353" r:id="rId37"/>
    <p:sldId id="347" r:id="rId38"/>
    <p:sldId id="346" r:id="rId39"/>
    <p:sldId id="354" r:id="rId40"/>
    <p:sldId id="352" r:id="rId41"/>
    <p:sldId id="265" r:id="rId42"/>
    <p:sldId id="305" r:id="rId43"/>
    <p:sldId id="360" r:id="rId44"/>
    <p:sldId id="340" r:id="rId45"/>
    <p:sldId id="350" r:id="rId46"/>
    <p:sldId id="339" r:id="rId47"/>
    <p:sldId id="348"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C31618"/>
    <a:srgbClr val="B50214"/>
    <a:srgbClr val="C0C0C0"/>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p:scale>
          <a:sx n="95" d="100"/>
          <a:sy n="95" d="100"/>
        </p:scale>
        <p:origin x="-1170" y="-60"/>
      </p:cViewPr>
      <p:guideLst>
        <p:guide orient="horz" pos="2160"/>
        <p:guide pos="2880"/>
      </p:guideLst>
    </p:cSldViewPr>
  </p:slideViewPr>
  <p:notesTextViewPr>
    <p:cViewPr>
      <p:scale>
        <a:sx n="1" d="1"/>
        <a:sy n="1" d="1"/>
      </p:scale>
      <p:origin x="0" y="0"/>
    </p:cViewPr>
  </p:notesTextViewPr>
  <p:sorterViewPr>
    <p:cViewPr>
      <p:scale>
        <a:sx n="100" d="100"/>
        <a:sy n="100" d="100"/>
      </p:scale>
      <p:origin x="0" y="1689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A5E778-AFCA-A946-B6B7-E9018C237695}"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2209AEEA-5F84-E64F-9EBD-8FF772D27DF8}">
      <dgm:prSet phldrT="[Text]"/>
      <dgm:spPr>
        <a:solidFill>
          <a:srgbClr val="C31618"/>
        </a:solidFill>
        <a:ln>
          <a:solidFill>
            <a:srgbClr val="C31618"/>
          </a:solidFill>
        </a:ln>
      </dgm:spPr>
      <dgm:t>
        <a:bodyPr/>
        <a:lstStyle/>
        <a:p>
          <a:r>
            <a:rPr lang="en-US" dirty="0" smtClean="0"/>
            <a:t>About</a:t>
          </a:r>
          <a:endParaRPr lang="en-US" dirty="0"/>
        </a:p>
      </dgm:t>
    </dgm:pt>
    <dgm:pt modelId="{0BA36C0C-9D9C-6645-A703-125733D3F321}" type="parTrans" cxnId="{BF661864-A4AE-C24E-8C24-EA0EF2930AC5}">
      <dgm:prSet/>
      <dgm:spPr/>
      <dgm:t>
        <a:bodyPr/>
        <a:lstStyle/>
        <a:p>
          <a:endParaRPr lang="en-US"/>
        </a:p>
      </dgm:t>
    </dgm:pt>
    <dgm:pt modelId="{EA937E8A-C8D0-3E4B-8C0E-14BE6580222D}" type="sibTrans" cxnId="{BF661864-A4AE-C24E-8C24-EA0EF2930AC5}">
      <dgm:prSet/>
      <dgm:spPr/>
      <dgm:t>
        <a:bodyPr/>
        <a:lstStyle/>
        <a:p>
          <a:endParaRPr lang="en-US"/>
        </a:p>
      </dgm:t>
    </dgm:pt>
    <dgm:pt modelId="{D5F7E132-5692-2344-8080-DA8E1C7CEC3F}">
      <dgm:prSet phldrT="[Text]"/>
      <dgm:spPr>
        <a:solidFill>
          <a:srgbClr val="DDDDDD"/>
        </a:solidFill>
        <a:ln>
          <a:solidFill>
            <a:srgbClr val="DDDDDD"/>
          </a:solidFill>
        </a:ln>
      </dgm:spPr>
      <dgm:t>
        <a:bodyPr/>
        <a:lstStyle/>
        <a:p>
          <a:r>
            <a:rPr lang="en-US" dirty="0" smtClean="0"/>
            <a:t>Social network sports gaming company in Belgrade, Serbia</a:t>
          </a:r>
          <a:endParaRPr lang="en-US" dirty="0"/>
        </a:p>
      </dgm:t>
    </dgm:pt>
    <dgm:pt modelId="{0AF33D73-27FB-E144-8590-AD27606CDD4A}" type="parTrans" cxnId="{14EC9066-F8D9-E943-8B20-7A7466EA1277}">
      <dgm:prSet/>
      <dgm:spPr/>
      <dgm:t>
        <a:bodyPr/>
        <a:lstStyle/>
        <a:p>
          <a:endParaRPr lang="en-US"/>
        </a:p>
      </dgm:t>
    </dgm:pt>
    <dgm:pt modelId="{598CBEB2-20C0-4D48-9A2F-644153694E59}" type="sibTrans" cxnId="{14EC9066-F8D9-E943-8B20-7A7466EA1277}">
      <dgm:prSet/>
      <dgm:spPr/>
      <dgm:t>
        <a:bodyPr/>
        <a:lstStyle/>
        <a:p>
          <a:endParaRPr lang="en-US"/>
        </a:p>
      </dgm:t>
    </dgm:pt>
    <dgm:pt modelId="{00BA00B5-D41E-234F-B60C-F96BAFE6295B}">
      <dgm:prSet phldrT="[Text]"/>
      <dgm:spPr>
        <a:solidFill>
          <a:srgbClr val="C31618"/>
        </a:solidFill>
        <a:ln>
          <a:solidFill>
            <a:srgbClr val="C31618"/>
          </a:solidFill>
        </a:ln>
      </dgm:spPr>
      <dgm:t>
        <a:bodyPr/>
        <a:lstStyle/>
        <a:p>
          <a:r>
            <a:rPr lang="en-US" dirty="0" smtClean="0"/>
            <a:t>Games</a:t>
          </a:r>
          <a:endParaRPr lang="en-US" dirty="0"/>
        </a:p>
      </dgm:t>
    </dgm:pt>
    <dgm:pt modelId="{B9014711-F09C-894B-ADC9-6BE2B4EFD890}" type="parTrans" cxnId="{B339AD8B-8591-D345-9257-072A8E34AAD4}">
      <dgm:prSet/>
      <dgm:spPr/>
      <dgm:t>
        <a:bodyPr/>
        <a:lstStyle/>
        <a:p>
          <a:endParaRPr lang="en-US"/>
        </a:p>
      </dgm:t>
    </dgm:pt>
    <dgm:pt modelId="{95B0B92A-CCC8-AC4D-BE9E-1C0D108FA499}" type="sibTrans" cxnId="{B339AD8B-8591-D345-9257-072A8E34AAD4}">
      <dgm:prSet/>
      <dgm:spPr/>
      <dgm:t>
        <a:bodyPr/>
        <a:lstStyle/>
        <a:p>
          <a:endParaRPr lang="en-US"/>
        </a:p>
      </dgm:t>
    </dgm:pt>
    <dgm:pt modelId="{AB1CDD5C-D9E5-084A-946C-BF9288960993}">
      <dgm:prSet phldrT="[Text]"/>
      <dgm:spPr>
        <a:solidFill>
          <a:srgbClr val="DDDDDD"/>
        </a:solidFill>
        <a:ln>
          <a:solidFill>
            <a:srgbClr val="DDDDDD"/>
          </a:solidFill>
        </a:ln>
      </dgm:spPr>
      <dgm:t>
        <a:bodyPr/>
        <a:lstStyle/>
        <a:p>
          <a:r>
            <a:rPr lang="en-US" dirty="0" smtClean="0"/>
            <a:t>Have been </a:t>
          </a:r>
          <a:r>
            <a:rPr lang="en-US" dirty="0" err="1" smtClean="0"/>
            <a:t>boostrapping</a:t>
          </a:r>
          <a:r>
            <a:rPr lang="en-US" dirty="0" smtClean="0"/>
            <a:t> the company for the past 3 years</a:t>
          </a:r>
          <a:endParaRPr lang="en-US" dirty="0"/>
        </a:p>
      </dgm:t>
    </dgm:pt>
    <dgm:pt modelId="{3C1B01DC-F266-774F-8BE6-7E0F7767AA44}" type="sibTrans" cxnId="{3E60FDBC-892C-EF48-AB01-E80C642A7D26}">
      <dgm:prSet/>
      <dgm:spPr/>
      <dgm:t>
        <a:bodyPr/>
        <a:lstStyle/>
        <a:p>
          <a:endParaRPr lang="en-US"/>
        </a:p>
      </dgm:t>
    </dgm:pt>
    <dgm:pt modelId="{0694BAB2-6968-6247-9F55-66DC9B8BA51A}" type="parTrans" cxnId="{3E60FDBC-892C-EF48-AB01-E80C642A7D26}">
      <dgm:prSet/>
      <dgm:spPr/>
      <dgm:t>
        <a:bodyPr/>
        <a:lstStyle/>
        <a:p>
          <a:endParaRPr lang="en-US"/>
        </a:p>
      </dgm:t>
    </dgm:pt>
    <dgm:pt modelId="{C17699A9-CC56-5D46-822F-0CFC668FCEF7}">
      <dgm:prSet phldrT="[Text]"/>
      <dgm:spPr>
        <a:solidFill>
          <a:srgbClr val="C31618"/>
        </a:solidFill>
        <a:ln>
          <a:solidFill>
            <a:srgbClr val="C31618"/>
          </a:solidFill>
        </a:ln>
      </dgm:spPr>
      <dgm:t>
        <a:bodyPr/>
        <a:lstStyle/>
        <a:p>
          <a:r>
            <a:rPr lang="en-US" dirty="0" smtClean="0"/>
            <a:t>Growth Potential</a:t>
          </a:r>
          <a:endParaRPr lang="en-US" dirty="0"/>
        </a:p>
      </dgm:t>
    </dgm:pt>
    <dgm:pt modelId="{978EEDFD-79A3-8947-BD13-A6151CA2F5B2}" type="sibTrans" cxnId="{A390A651-6996-9945-83E0-0CD74F0BB70E}">
      <dgm:prSet/>
      <dgm:spPr/>
      <dgm:t>
        <a:bodyPr/>
        <a:lstStyle/>
        <a:p>
          <a:endParaRPr lang="en-US"/>
        </a:p>
      </dgm:t>
    </dgm:pt>
    <dgm:pt modelId="{D64CE70B-FDDF-F34F-9D3C-2FE0EE4AD643}" type="parTrans" cxnId="{A390A651-6996-9945-83E0-0CD74F0BB70E}">
      <dgm:prSet/>
      <dgm:spPr/>
      <dgm:t>
        <a:bodyPr/>
        <a:lstStyle/>
        <a:p>
          <a:endParaRPr lang="en-US"/>
        </a:p>
      </dgm:t>
    </dgm:pt>
    <dgm:pt modelId="{2CC6180E-42F2-AD4F-A7AE-B3BD7E6E2295}">
      <dgm:prSet/>
      <dgm:spPr>
        <a:solidFill>
          <a:schemeClr val="bg1">
            <a:lumMod val="85000"/>
            <a:alpha val="90000"/>
          </a:schemeClr>
        </a:solidFill>
      </dgm:spPr>
      <dgm:t>
        <a:bodyPr/>
        <a:lstStyle/>
        <a:p>
          <a:r>
            <a:rPr lang="en-US" dirty="0" smtClean="0"/>
            <a:t>Top Eleven Football Manager is one of the most popular fantasy football games in Europe</a:t>
          </a:r>
          <a:endParaRPr lang="en-US" dirty="0"/>
        </a:p>
      </dgm:t>
    </dgm:pt>
    <dgm:pt modelId="{FD6C9662-29FA-A94C-B67F-5A9B9AE13314}" type="parTrans" cxnId="{1C757F88-C14B-9E48-B345-B932BDBA86F4}">
      <dgm:prSet/>
      <dgm:spPr/>
      <dgm:t>
        <a:bodyPr/>
        <a:lstStyle/>
        <a:p>
          <a:endParaRPr lang="en-US"/>
        </a:p>
      </dgm:t>
    </dgm:pt>
    <dgm:pt modelId="{DF11DA88-4680-E345-A22D-526E3FCA915F}" type="sibTrans" cxnId="{1C757F88-C14B-9E48-B345-B932BDBA86F4}">
      <dgm:prSet/>
      <dgm:spPr/>
      <dgm:t>
        <a:bodyPr/>
        <a:lstStyle/>
        <a:p>
          <a:endParaRPr lang="en-US"/>
        </a:p>
      </dgm:t>
    </dgm:pt>
    <dgm:pt modelId="{225F99E1-77B1-134F-A693-CDD1F3F38E01}">
      <dgm:prSet/>
      <dgm:spPr>
        <a:solidFill>
          <a:schemeClr val="bg1">
            <a:lumMod val="85000"/>
            <a:alpha val="90000"/>
          </a:schemeClr>
        </a:solidFill>
      </dgm:spPr>
      <dgm:t>
        <a:bodyPr/>
        <a:lstStyle/>
        <a:p>
          <a:r>
            <a:rPr lang="en-US" dirty="0" smtClean="0"/>
            <a:t> This is their only game—version 2.0 was released in October 2012</a:t>
          </a:r>
          <a:endParaRPr lang="en-US" dirty="0"/>
        </a:p>
      </dgm:t>
    </dgm:pt>
    <dgm:pt modelId="{C682C691-35DE-7E4B-BA09-7BD87FE93C87}" type="parTrans" cxnId="{2BF05DB2-D672-E241-BC34-CC822336DD92}">
      <dgm:prSet/>
      <dgm:spPr/>
      <dgm:t>
        <a:bodyPr/>
        <a:lstStyle/>
        <a:p>
          <a:endParaRPr lang="en-US"/>
        </a:p>
      </dgm:t>
    </dgm:pt>
    <dgm:pt modelId="{1B3F4C06-B328-6845-9D24-5FDB08D2D517}" type="sibTrans" cxnId="{2BF05DB2-D672-E241-BC34-CC822336DD92}">
      <dgm:prSet/>
      <dgm:spPr/>
      <dgm:t>
        <a:bodyPr/>
        <a:lstStyle/>
        <a:p>
          <a:endParaRPr lang="en-US"/>
        </a:p>
      </dgm:t>
    </dgm:pt>
    <dgm:pt modelId="{E23AB864-B2E2-B944-8876-2AE236C8009C}">
      <dgm:prSet phldrT="[Text]"/>
      <dgm:spPr>
        <a:solidFill>
          <a:srgbClr val="DDDDDD"/>
        </a:solidFill>
        <a:ln>
          <a:solidFill>
            <a:srgbClr val="DDDDDD"/>
          </a:solidFill>
        </a:ln>
      </dgm:spPr>
      <dgm:t>
        <a:bodyPr/>
        <a:lstStyle/>
        <a:p>
          <a:r>
            <a:rPr lang="en-US" dirty="0" smtClean="0"/>
            <a:t>Not actively looking for funding—looking instead for partners who can help them further their product</a:t>
          </a:r>
          <a:endParaRPr lang="en-US" dirty="0"/>
        </a:p>
      </dgm:t>
    </dgm:pt>
    <dgm:pt modelId="{B16FD5CE-A236-5B47-BEDA-8C6F5870B9A0}" type="parTrans" cxnId="{8809D0EF-7B09-0346-A4FD-60F2A86178C7}">
      <dgm:prSet/>
      <dgm:spPr/>
      <dgm:t>
        <a:bodyPr/>
        <a:lstStyle/>
        <a:p>
          <a:endParaRPr lang="en-US"/>
        </a:p>
      </dgm:t>
    </dgm:pt>
    <dgm:pt modelId="{A98D5584-BB7D-B24E-B289-62FEA63E0E9F}" type="sibTrans" cxnId="{8809D0EF-7B09-0346-A4FD-60F2A86178C7}">
      <dgm:prSet/>
      <dgm:spPr/>
      <dgm:t>
        <a:bodyPr/>
        <a:lstStyle/>
        <a:p>
          <a:endParaRPr lang="en-US"/>
        </a:p>
      </dgm:t>
    </dgm:pt>
    <dgm:pt modelId="{51BC971F-0206-CE4F-9A83-E4B9292279B0}">
      <dgm:prSet phldrT="[Text]"/>
      <dgm:spPr>
        <a:solidFill>
          <a:srgbClr val="DDDDDD"/>
        </a:solidFill>
        <a:ln>
          <a:solidFill>
            <a:srgbClr val="DDDDDD"/>
          </a:solidFill>
        </a:ln>
      </dgm:spPr>
      <dgm:t>
        <a:bodyPr/>
        <a:lstStyle/>
        <a:p>
          <a:r>
            <a:rPr lang="en-US" dirty="0" smtClean="0"/>
            <a:t>CEO: </a:t>
          </a:r>
          <a:r>
            <a:rPr lang="en-US" dirty="0" err="1" smtClean="0"/>
            <a:t>Branco</a:t>
          </a:r>
          <a:r>
            <a:rPr lang="en-US" dirty="0" smtClean="0"/>
            <a:t> </a:t>
          </a:r>
          <a:r>
            <a:rPr lang="en-US" dirty="0" err="1" smtClean="0"/>
            <a:t>Mulitinovic</a:t>
          </a:r>
          <a:r>
            <a:rPr lang="en-US" dirty="0" smtClean="0"/>
            <a:t>; CTO: Milan </a:t>
          </a:r>
          <a:r>
            <a:rPr lang="en-US" dirty="0" err="1" smtClean="0"/>
            <a:t>Jojovic</a:t>
          </a:r>
          <a:r>
            <a:rPr lang="en-US" dirty="0" smtClean="0"/>
            <a:t> (former Microsoft engineers)</a:t>
          </a:r>
          <a:endParaRPr lang="en-US" dirty="0"/>
        </a:p>
      </dgm:t>
    </dgm:pt>
    <dgm:pt modelId="{CD4389DA-5F39-CA4B-BB21-025A08E5F31F}" type="parTrans" cxnId="{80458BF7-CD71-6D41-88EE-20EF1D74D5E8}">
      <dgm:prSet/>
      <dgm:spPr/>
      <dgm:t>
        <a:bodyPr/>
        <a:lstStyle/>
        <a:p>
          <a:endParaRPr lang="en-US"/>
        </a:p>
      </dgm:t>
    </dgm:pt>
    <dgm:pt modelId="{3F2CAA5A-3C69-E04E-8E45-C1DA02B5C88F}" type="sibTrans" cxnId="{80458BF7-CD71-6D41-88EE-20EF1D74D5E8}">
      <dgm:prSet/>
      <dgm:spPr/>
      <dgm:t>
        <a:bodyPr/>
        <a:lstStyle/>
        <a:p>
          <a:endParaRPr lang="en-US"/>
        </a:p>
      </dgm:t>
    </dgm:pt>
    <dgm:pt modelId="{962A07F1-631A-7942-A0C8-6FCFB2DE54D6}">
      <dgm:prSet phldrT="[Text]"/>
      <dgm:spPr>
        <a:solidFill>
          <a:srgbClr val="DDDDDD"/>
        </a:solidFill>
        <a:ln>
          <a:solidFill>
            <a:srgbClr val="DDDDDD"/>
          </a:solidFill>
        </a:ln>
      </dgm:spPr>
      <dgm:t>
        <a:bodyPr/>
        <a:lstStyle/>
        <a:p>
          <a:r>
            <a:rPr lang="en-US" dirty="0" smtClean="0"/>
            <a:t>10 million daily active users</a:t>
          </a:r>
          <a:endParaRPr lang="en-US" dirty="0"/>
        </a:p>
      </dgm:t>
    </dgm:pt>
    <dgm:pt modelId="{7A1B098B-2FA4-AF4E-A2BC-F4BEA31C8FA5}" type="parTrans" cxnId="{E4A473DB-17AE-3F48-BE59-0B8F818F0556}">
      <dgm:prSet/>
      <dgm:spPr/>
      <dgm:t>
        <a:bodyPr/>
        <a:lstStyle/>
        <a:p>
          <a:endParaRPr lang="en-US"/>
        </a:p>
      </dgm:t>
    </dgm:pt>
    <dgm:pt modelId="{5195B5E5-0584-8E46-97EC-2CC3B2705059}" type="sibTrans" cxnId="{E4A473DB-17AE-3F48-BE59-0B8F818F0556}">
      <dgm:prSet/>
      <dgm:spPr/>
      <dgm:t>
        <a:bodyPr/>
        <a:lstStyle/>
        <a:p>
          <a:endParaRPr lang="en-US"/>
        </a:p>
      </dgm:t>
    </dgm:pt>
    <dgm:pt modelId="{4246A4C2-B2E4-6744-8417-D209874F7555}">
      <dgm:prSet phldrT="[Text]"/>
      <dgm:spPr>
        <a:solidFill>
          <a:srgbClr val="DDDDDD"/>
        </a:solidFill>
        <a:ln>
          <a:solidFill>
            <a:srgbClr val="DDDDDD"/>
          </a:solidFill>
        </a:ln>
      </dgm:spPr>
      <dgm:t>
        <a:bodyPr/>
        <a:lstStyle/>
        <a:p>
          <a:r>
            <a:rPr lang="en-US" dirty="0" smtClean="0"/>
            <a:t>Have been profitable for a while now </a:t>
          </a:r>
          <a:endParaRPr lang="en-US" dirty="0"/>
        </a:p>
      </dgm:t>
    </dgm:pt>
    <dgm:pt modelId="{10F0EA8C-0B2D-0143-AF46-143E91A7E409}" type="parTrans" cxnId="{F0880D1D-5712-E647-ABA1-AE9DFE31EBAD}">
      <dgm:prSet/>
      <dgm:spPr/>
      <dgm:t>
        <a:bodyPr/>
        <a:lstStyle/>
        <a:p>
          <a:endParaRPr lang="en-US"/>
        </a:p>
      </dgm:t>
    </dgm:pt>
    <dgm:pt modelId="{660E5F98-0056-D24C-ABB0-B6A82B8AA06E}" type="sibTrans" cxnId="{F0880D1D-5712-E647-ABA1-AE9DFE31EBAD}">
      <dgm:prSet/>
      <dgm:spPr/>
      <dgm:t>
        <a:bodyPr/>
        <a:lstStyle/>
        <a:p>
          <a:endParaRPr lang="en-US"/>
        </a:p>
      </dgm:t>
    </dgm:pt>
    <dgm:pt modelId="{E5086ED9-27BD-7A46-871B-1FC900C4DED2}">
      <dgm:prSet/>
      <dgm:spPr>
        <a:solidFill>
          <a:schemeClr val="bg1">
            <a:lumMod val="85000"/>
            <a:alpha val="90000"/>
          </a:schemeClr>
        </a:solidFill>
      </dgm:spPr>
      <dgm:t>
        <a:bodyPr/>
        <a:lstStyle/>
        <a:p>
          <a:r>
            <a:rPr lang="en-US" dirty="0" smtClean="0"/>
            <a:t>Top Eleven reached top 10 games on Facebook in Dec 2012</a:t>
          </a:r>
          <a:endParaRPr lang="en-US" dirty="0"/>
        </a:p>
      </dgm:t>
    </dgm:pt>
    <dgm:pt modelId="{BA52C74D-B2FC-5F49-BD77-EBE750EFB63B}" type="parTrans" cxnId="{0517C2C5-AD2A-CF4A-8A41-F74990655117}">
      <dgm:prSet/>
      <dgm:spPr/>
      <dgm:t>
        <a:bodyPr/>
        <a:lstStyle/>
        <a:p>
          <a:endParaRPr lang="en-US"/>
        </a:p>
      </dgm:t>
    </dgm:pt>
    <dgm:pt modelId="{A26080BF-1D54-EA46-985D-21AA69F85677}" type="sibTrans" cxnId="{0517C2C5-AD2A-CF4A-8A41-F74990655117}">
      <dgm:prSet/>
      <dgm:spPr/>
      <dgm:t>
        <a:bodyPr/>
        <a:lstStyle/>
        <a:p>
          <a:endParaRPr lang="en-US"/>
        </a:p>
      </dgm:t>
    </dgm:pt>
    <dgm:pt modelId="{4DABAC2D-8701-BD43-B1D9-82CEA69B546F}">
      <dgm:prSet phldrT="[Text]"/>
      <dgm:spPr>
        <a:solidFill>
          <a:srgbClr val="DDDDDD"/>
        </a:solidFill>
        <a:ln>
          <a:solidFill>
            <a:srgbClr val="DDDDDD"/>
          </a:solidFill>
        </a:ln>
      </dgm:spPr>
      <dgm:t>
        <a:bodyPr/>
        <a:lstStyle/>
        <a:p>
          <a:endParaRPr lang="en-US" dirty="0"/>
        </a:p>
      </dgm:t>
    </dgm:pt>
    <dgm:pt modelId="{86F7023A-C2DC-2A48-9434-9D1E0CCA4CA1}" type="parTrans" cxnId="{F30B39B6-9D50-7B4F-92D7-C98925C7FEAC}">
      <dgm:prSet/>
      <dgm:spPr/>
      <dgm:t>
        <a:bodyPr/>
        <a:lstStyle/>
        <a:p>
          <a:endParaRPr lang="en-US"/>
        </a:p>
      </dgm:t>
    </dgm:pt>
    <dgm:pt modelId="{481DD2DA-11F9-9646-AD88-46558965F0CC}" type="sibTrans" cxnId="{F30B39B6-9D50-7B4F-92D7-C98925C7FEAC}">
      <dgm:prSet/>
      <dgm:spPr/>
      <dgm:t>
        <a:bodyPr/>
        <a:lstStyle/>
        <a:p>
          <a:endParaRPr lang="en-US"/>
        </a:p>
      </dgm:t>
    </dgm:pt>
    <dgm:pt modelId="{CB7460AF-4F25-BD4E-960C-96B640F3AA05}" type="pres">
      <dgm:prSet presAssocID="{70A5E778-AFCA-A946-B6B7-E9018C237695}" presName="Name0" presStyleCnt="0">
        <dgm:presLayoutVars>
          <dgm:dir/>
          <dgm:animLvl val="lvl"/>
          <dgm:resizeHandles val="exact"/>
        </dgm:presLayoutVars>
      </dgm:prSet>
      <dgm:spPr/>
      <dgm:t>
        <a:bodyPr/>
        <a:lstStyle/>
        <a:p>
          <a:endParaRPr lang="en-US"/>
        </a:p>
      </dgm:t>
    </dgm:pt>
    <dgm:pt modelId="{B17656AB-CE6F-3840-95E0-D1E085C4626A}" type="pres">
      <dgm:prSet presAssocID="{2209AEEA-5F84-E64F-9EBD-8FF772D27DF8}" presName="composite" presStyleCnt="0"/>
      <dgm:spPr/>
    </dgm:pt>
    <dgm:pt modelId="{7E6C81D4-705E-6B42-A657-E351F81CCFF3}" type="pres">
      <dgm:prSet presAssocID="{2209AEEA-5F84-E64F-9EBD-8FF772D27DF8}" presName="parTx" presStyleLbl="alignNode1" presStyleIdx="0" presStyleCnt="3">
        <dgm:presLayoutVars>
          <dgm:chMax val="0"/>
          <dgm:chPref val="0"/>
          <dgm:bulletEnabled val="1"/>
        </dgm:presLayoutVars>
      </dgm:prSet>
      <dgm:spPr/>
      <dgm:t>
        <a:bodyPr/>
        <a:lstStyle/>
        <a:p>
          <a:endParaRPr lang="en-US"/>
        </a:p>
      </dgm:t>
    </dgm:pt>
    <dgm:pt modelId="{EBF8DBF3-6E5F-5847-A68E-96B2A92CD659}" type="pres">
      <dgm:prSet presAssocID="{2209AEEA-5F84-E64F-9EBD-8FF772D27DF8}" presName="desTx" presStyleLbl="alignAccFollowNode1" presStyleIdx="0" presStyleCnt="3">
        <dgm:presLayoutVars>
          <dgm:bulletEnabled val="1"/>
        </dgm:presLayoutVars>
      </dgm:prSet>
      <dgm:spPr/>
      <dgm:t>
        <a:bodyPr/>
        <a:lstStyle/>
        <a:p>
          <a:endParaRPr lang="en-US"/>
        </a:p>
      </dgm:t>
    </dgm:pt>
    <dgm:pt modelId="{231AEDCD-FC3A-3448-ABEF-3895B4FA3F28}" type="pres">
      <dgm:prSet presAssocID="{EA937E8A-C8D0-3E4B-8C0E-14BE6580222D}" presName="space" presStyleCnt="0"/>
      <dgm:spPr/>
    </dgm:pt>
    <dgm:pt modelId="{281E0508-9DDA-D94A-B922-EFA03B15013E}" type="pres">
      <dgm:prSet presAssocID="{00BA00B5-D41E-234F-B60C-F96BAFE6295B}" presName="composite" presStyleCnt="0"/>
      <dgm:spPr/>
    </dgm:pt>
    <dgm:pt modelId="{680AAC2F-1517-014A-8A6C-5B0AE387B5EC}" type="pres">
      <dgm:prSet presAssocID="{00BA00B5-D41E-234F-B60C-F96BAFE6295B}" presName="parTx" presStyleLbl="alignNode1" presStyleIdx="1" presStyleCnt="3">
        <dgm:presLayoutVars>
          <dgm:chMax val="0"/>
          <dgm:chPref val="0"/>
          <dgm:bulletEnabled val="1"/>
        </dgm:presLayoutVars>
      </dgm:prSet>
      <dgm:spPr/>
      <dgm:t>
        <a:bodyPr/>
        <a:lstStyle/>
        <a:p>
          <a:endParaRPr lang="en-US"/>
        </a:p>
      </dgm:t>
    </dgm:pt>
    <dgm:pt modelId="{EB0C581A-951D-6444-B9A7-2E4B9DE3C81D}" type="pres">
      <dgm:prSet presAssocID="{00BA00B5-D41E-234F-B60C-F96BAFE6295B}" presName="desTx" presStyleLbl="alignAccFollowNode1" presStyleIdx="1" presStyleCnt="3">
        <dgm:presLayoutVars>
          <dgm:bulletEnabled val="1"/>
        </dgm:presLayoutVars>
      </dgm:prSet>
      <dgm:spPr/>
      <dgm:t>
        <a:bodyPr/>
        <a:lstStyle/>
        <a:p>
          <a:endParaRPr lang="en-US"/>
        </a:p>
      </dgm:t>
    </dgm:pt>
    <dgm:pt modelId="{9EA82E5F-104F-1A4A-BA9A-233F60E0A90A}" type="pres">
      <dgm:prSet presAssocID="{95B0B92A-CCC8-AC4D-BE9E-1C0D108FA499}" presName="space" presStyleCnt="0"/>
      <dgm:spPr/>
    </dgm:pt>
    <dgm:pt modelId="{BA93E53F-DDC1-3343-B955-6AA304318239}" type="pres">
      <dgm:prSet presAssocID="{C17699A9-CC56-5D46-822F-0CFC668FCEF7}" presName="composite" presStyleCnt="0"/>
      <dgm:spPr/>
    </dgm:pt>
    <dgm:pt modelId="{CC0183A4-84E5-B94A-BC89-AE94644D61B9}" type="pres">
      <dgm:prSet presAssocID="{C17699A9-CC56-5D46-822F-0CFC668FCEF7}" presName="parTx" presStyleLbl="alignNode1" presStyleIdx="2" presStyleCnt="3">
        <dgm:presLayoutVars>
          <dgm:chMax val="0"/>
          <dgm:chPref val="0"/>
          <dgm:bulletEnabled val="1"/>
        </dgm:presLayoutVars>
      </dgm:prSet>
      <dgm:spPr/>
      <dgm:t>
        <a:bodyPr/>
        <a:lstStyle/>
        <a:p>
          <a:endParaRPr lang="en-US"/>
        </a:p>
      </dgm:t>
    </dgm:pt>
    <dgm:pt modelId="{26E4B750-DA28-0543-A7AE-3A8FB095BC1C}" type="pres">
      <dgm:prSet presAssocID="{C17699A9-CC56-5D46-822F-0CFC668FCEF7}" presName="desTx" presStyleLbl="alignAccFollowNode1" presStyleIdx="2" presStyleCnt="3">
        <dgm:presLayoutVars>
          <dgm:bulletEnabled val="1"/>
        </dgm:presLayoutVars>
      </dgm:prSet>
      <dgm:spPr/>
      <dgm:t>
        <a:bodyPr/>
        <a:lstStyle/>
        <a:p>
          <a:endParaRPr lang="en-US"/>
        </a:p>
      </dgm:t>
    </dgm:pt>
  </dgm:ptLst>
  <dgm:cxnLst>
    <dgm:cxn modelId="{3E60FDBC-892C-EF48-AB01-E80C642A7D26}" srcId="{C17699A9-CC56-5D46-822F-0CFC668FCEF7}" destId="{AB1CDD5C-D9E5-084A-946C-BF9288960993}" srcOrd="0" destOrd="0" parTransId="{0694BAB2-6968-6247-9F55-66DC9B8BA51A}" sibTransId="{3C1B01DC-F266-774F-8BE6-7E0F7767AA44}"/>
    <dgm:cxn modelId="{1678F9C3-F422-4377-9208-E55653CB6F67}" type="presOf" srcId="{D5F7E132-5692-2344-8080-DA8E1C7CEC3F}" destId="{EBF8DBF3-6E5F-5847-A68E-96B2A92CD659}" srcOrd="0" destOrd="0" presId="urn:microsoft.com/office/officeart/2005/8/layout/hList1"/>
    <dgm:cxn modelId="{BE78512C-FFA1-4309-81D1-A9BB23F2FB6B}" type="presOf" srcId="{E5086ED9-27BD-7A46-871B-1FC900C4DED2}" destId="{EB0C581A-951D-6444-B9A7-2E4B9DE3C81D}" srcOrd="0" destOrd="1" presId="urn:microsoft.com/office/officeart/2005/8/layout/hList1"/>
    <dgm:cxn modelId="{8A331B0B-FC0C-4CBB-A4D1-6ACFA528DBBE}" type="presOf" srcId="{E23AB864-B2E2-B944-8876-2AE236C8009C}" destId="{26E4B750-DA28-0543-A7AE-3A8FB095BC1C}" srcOrd="0" destOrd="1" presId="urn:microsoft.com/office/officeart/2005/8/layout/hList1"/>
    <dgm:cxn modelId="{25758F75-52B6-8948-A356-C098C6B0CBD6}" type="presOf" srcId="{4DABAC2D-8701-BD43-B1D9-82CEA69B546F}" destId="{EBF8DBF3-6E5F-5847-A68E-96B2A92CD659}" srcOrd="0" destOrd="3" presId="urn:microsoft.com/office/officeart/2005/8/layout/hList1"/>
    <dgm:cxn modelId="{F0880D1D-5712-E647-ABA1-AE9DFE31EBAD}" srcId="{C17699A9-CC56-5D46-822F-0CFC668FCEF7}" destId="{4246A4C2-B2E4-6744-8417-D209874F7555}" srcOrd="2" destOrd="0" parTransId="{10F0EA8C-0B2D-0143-AF46-143E91A7E409}" sibTransId="{660E5F98-0056-D24C-ABB0-B6A82B8AA06E}"/>
    <dgm:cxn modelId="{2BF05DB2-D672-E241-BC34-CC822336DD92}" srcId="{00BA00B5-D41E-234F-B60C-F96BAFE6295B}" destId="{225F99E1-77B1-134F-A693-CDD1F3F38E01}" srcOrd="2" destOrd="0" parTransId="{C682C691-35DE-7E4B-BA09-7BD87FE93C87}" sibTransId="{1B3F4C06-B328-6845-9D24-5FDB08D2D517}"/>
    <dgm:cxn modelId="{BF661864-A4AE-C24E-8C24-EA0EF2930AC5}" srcId="{70A5E778-AFCA-A946-B6B7-E9018C237695}" destId="{2209AEEA-5F84-E64F-9EBD-8FF772D27DF8}" srcOrd="0" destOrd="0" parTransId="{0BA36C0C-9D9C-6645-A703-125733D3F321}" sibTransId="{EA937E8A-C8D0-3E4B-8C0E-14BE6580222D}"/>
    <dgm:cxn modelId="{B339AD8B-8591-D345-9257-072A8E34AAD4}" srcId="{70A5E778-AFCA-A946-B6B7-E9018C237695}" destId="{00BA00B5-D41E-234F-B60C-F96BAFE6295B}" srcOrd="1" destOrd="0" parTransId="{B9014711-F09C-894B-ADC9-6BE2B4EFD890}" sibTransId="{95B0B92A-CCC8-AC4D-BE9E-1C0D108FA499}"/>
    <dgm:cxn modelId="{A390A651-6996-9945-83E0-0CD74F0BB70E}" srcId="{70A5E778-AFCA-A946-B6B7-E9018C237695}" destId="{C17699A9-CC56-5D46-822F-0CFC668FCEF7}" srcOrd="2" destOrd="0" parTransId="{D64CE70B-FDDF-F34F-9D3C-2FE0EE4AD643}" sibTransId="{978EEDFD-79A3-8947-BD13-A6151CA2F5B2}"/>
    <dgm:cxn modelId="{F30B39B6-9D50-7B4F-92D7-C98925C7FEAC}" srcId="{2209AEEA-5F84-E64F-9EBD-8FF772D27DF8}" destId="{4DABAC2D-8701-BD43-B1D9-82CEA69B546F}" srcOrd="3" destOrd="0" parTransId="{86F7023A-C2DC-2A48-9434-9D1E0CCA4CA1}" sibTransId="{481DD2DA-11F9-9646-AD88-46558965F0CC}"/>
    <dgm:cxn modelId="{8809D0EF-7B09-0346-A4FD-60F2A86178C7}" srcId="{C17699A9-CC56-5D46-822F-0CFC668FCEF7}" destId="{E23AB864-B2E2-B944-8876-2AE236C8009C}" srcOrd="1" destOrd="0" parTransId="{B16FD5CE-A236-5B47-BEDA-8C6F5870B9A0}" sibTransId="{A98D5584-BB7D-B24E-B289-62FEA63E0E9F}"/>
    <dgm:cxn modelId="{90039425-9D90-425A-8365-6949EBB27368}" type="presOf" srcId="{C17699A9-CC56-5D46-822F-0CFC668FCEF7}" destId="{CC0183A4-84E5-B94A-BC89-AE94644D61B9}" srcOrd="0" destOrd="0" presId="urn:microsoft.com/office/officeart/2005/8/layout/hList1"/>
    <dgm:cxn modelId="{E4A473DB-17AE-3F48-BE59-0B8F818F0556}" srcId="{2209AEEA-5F84-E64F-9EBD-8FF772D27DF8}" destId="{962A07F1-631A-7942-A0C8-6FCFB2DE54D6}" srcOrd="1" destOrd="0" parTransId="{7A1B098B-2FA4-AF4E-A2BC-F4BEA31C8FA5}" sibTransId="{5195B5E5-0584-8E46-97EC-2CC3B2705059}"/>
    <dgm:cxn modelId="{359E35E1-9B5D-46B4-B568-1EA0A4525BB4}" type="presOf" srcId="{2209AEEA-5F84-E64F-9EBD-8FF772D27DF8}" destId="{7E6C81D4-705E-6B42-A657-E351F81CCFF3}" srcOrd="0" destOrd="0" presId="urn:microsoft.com/office/officeart/2005/8/layout/hList1"/>
    <dgm:cxn modelId="{17E98D23-1905-4267-9874-D3094FF17F49}" type="presOf" srcId="{00BA00B5-D41E-234F-B60C-F96BAFE6295B}" destId="{680AAC2F-1517-014A-8A6C-5B0AE387B5EC}" srcOrd="0" destOrd="0" presId="urn:microsoft.com/office/officeart/2005/8/layout/hList1"/>
    <dgm:cxn modelId="{AA1707EF-57E9-40B0-B473-7EFB2556E178}" type="presOf" srcId="{70A5E778-AFCA-A946-B6B7-E9018C237695}" destId="{CB7460AF-4F25-BD4E-960C-96B640F3AA05}" srcOrd="0" destOrd="0" presId="urn:microsoft.com/office/officeart/2005/8/layout/hList1"/>
    <dgm:cxn modelId="{0517C2C5-AD2A-CF4A-8A41-F74990655117}" srcId="{00BA00B5-D41E-234F-B60C-F96BAFE6295B}" destId="{E5086ED9-27BD-7A46-871B-1FC900C4DED2}" srcOrd="1" destOrd="0" parTransId="{BA52C74D-B2FC-5F49-BD77-EBE750EFB63B}" sibTransId="{A26080BF-1D54-EA46-985D-21AA69F85677}"/>
    <dgm:cxn modelId="{3BF317E0-3A6A-46D1-9137-E41F41711CF9}" type="presOf" srcId="{962A07F1-631A-7942-A0C8-6FCFB2DE54D6}" destId="{EBF8DBF3-6E5F-5847-A68E-96B2A92CD659}" srcOrd="0" destOrd="1" presId="urn:microsoft.com/office/officeart/2005/8/layout/hList1"/>
    <dgm:cxn modelId="{534C06ED-81CD-43DC-B10B-BFDF702565C2}" type="presOf" srcId="{2CC6180E-42F2-AD4F-A7AE-B3BD7E6E2295}" destId="{EB0C581A-951D-6444-B9A7-2E4B9DE3C81D}" srcOrd="0" destOrd="0" presId="urn:microsoft.com/office/officeart/2005/8/layout/hList1"/>
    <dgm:cxn modelId="{8EBEDACD-1B7F-4474-8586-359769A751D8}" type="presOf" srcId="{4246A4C2-B2E4-6744-8417-D209874F7555}" destId="{26E4B750-DA28-0543-A7AE-3A8FB095BC1C}" srcOrd="0" destOrd="2" presId="urn:microsoft.com/office/officeart/2005/8/layout/hList1"/>
    <dgm:cxn modelId="{F8C05382-07F2-4C11-9CC7-FF7653BBC71D}" type="presOf" srcId="{225F99E1-77B1-134F-A693-CDD1F3F38E01}" destId="{EB0C581A-951D-6444-B9A7-2E4B9DE3C81D}" srcOrd="0" destOrd="2" presId="urn:microsoft.com/office/officeart/2005/8/layout/hList1"/>
    <dgm:cxn modelId="{80458BF7-CD71-6D41-88EE-20EF1D74D5E8}" srcId="{2209AEEA-5F84-E64F-9EBD-8FF772D27DF8}" destId="{51BC971F-0206-CE4F-9A83-E4B9292279B0}" srcOrd="2" destOrd="0" parTransId="{CD4389DA-5F39-CA4B-BB21-025A08E5F31F}" sibTransId="{3F2CAA5A-3C69-E04E-8E45-C1DA02B5C88F}"/>
    <dgm:cxn modelId="{14EC9066-F8D9-E943-8B20-7A7466EA1277}" srcId="{2209AEEA-5F84-E64F-9EBD-8FF772D27DF8}" destId="{D5F7E132-5692-2344-8080-DA8E1C7CEC3F}" srcOrd="0" destOrd="0" parTransId="{0AF33D73-27FB-E144-8590-AD27606CDD4A}" sibTransId="{598CBEB2-20C0-4D48-9A2F-644153694E59}"/>
    <dgm:cxn modelId="{A8D85D67-B0A7-4C5E-AD96-5DFC254CDCC9}" type="presOf" srcId="{AB1CDD5C-D9E5-084A-946C-BF9288960993}" destId="{26E4B750-DA28-0543-A7AE-3A8FB095BC1C}" srcOrd="0" destOrd="0" presId="urn:microsoft.com/office/officeart/2005/8/layout/hList1"/>
    <dgm:cxn modelId="{1C757F88-C14B-9E48-B345-B932BDBA86F4}" srcId="{00BA00B5-D41E-234F-B60C-F96BAFE6295B}" destId="{2CC6180E-42F2-AD4F-A7AE-B3BD7E6E2295}" srcOrd="0" destOrd="0" parTransId="{FD6C9662-29FA-A94C-B67F-5A9B9AE13314}" sibTransId="{DF11DA88-4680-E345-A22D-526E3FCA915F}"/>
    <dgm:cxn modelId="{0A7B1D20-4F71-49F7-8B11-6E1BB1A07F92}" type="presOf" srcId="{51BC971F-0206-CE4F-9A83-E4B9292279B0}" destId="{EBF8DBF3-6E5F-5847-A68E-96B2A92CD659}" srcOrd="0" destOrd="2" presId="urn:microsoft.com/office/officeart/2005/8/layout/hList1"/>
    <dgm:cxn modelId="{0B7B70C8-BD3E-4F44-9BB3-561924323233}" type="presParOf" srcId="{CB7460AF-4F25-BD4E-960C-96B640F3AA05}" destId="{B17656AB-CE6F-3840-95E0-D1E085C4626A}" srcOrd="0" destOrd="0" presId="urn:microsoft.com/office/officeart/2005/8/layout/hList1"/>
    <dgm:cxn modelId="{40D03513-AFD2-4B83-8723-3F9CFB40E9A7}" type="presParOf" srcId="{B17656AB-CE6F-3840-95E0-D1E085C4626A}" destId="{7E6C81D4-705E-6B42-A657-E351F81CCFF3}" srcOrd="0" destOrd="0" presId="urn:microsoft.com/office/officeart/2005/8/layout/hList1"/>
    <dgm:cxn modelId="{F05AE2BD-6340-47C6-BEF3-6C768592BA4D}" type="presParOf" srcId="{B17656AB-CE6F-3840-95E0-D1E085C4626A}" destId="{EBF8DBF3-6E5F-5847-A68E-96B2A92CD659}" srcOrd="1" destOrd="0" presId="urn:microsoft.com/office/officeart/2005/8/layout/hList1"/>
    <dgm:cxn modelId="{8FC66EA6-1234-4C4D-875F-33DE04B38AC2}" type="presParOf" srcId="{CB7460AF-4F25-BD4E-960C-96B640F3AA05}" destId="{231AEDCD-FC3A-3448-ABEF-3895B4FA3F28}" srcOrd="1" destOrd="0" presId="urn:microsoft.com/office/officeart/2005/8/layout/hList1"/>
    <dgm:cxn modelId="{512DD9AC-B34D-45C4-BB37-107477111F8D}" type="presParOf" srcId="{CB7460AF-4F25-BD4E-960C-96B640F3AA05}" destId="{281E0508-9DDA-D94A-B922-EFA03B15013E}" srcOrd="2" destOrd="0" presId="urn:microsoft.com/office/officeart/2005/8/layout/hList1"/>
    <dgm:cxn modelId="{6F9D53BE-2BC4-4F30-9353-56806D4E4138}" type="presParOf" srcId="{281E0508-9DDA-D94A-B922-EFA03B15013E}" destId="{680AAC2F-1517-014A-8A6C-5B0AE387B5EC}" srcOrd="0" destOrd="0" presId="urn:microsoft.com/office/officeart/2005/8/layout/hList1"/>
    <dgm:cxn modelId="{CB640DDA-31AC-4293-91E8-F8C94B34C4C0}" type="presParOf" srcId="{281E0508-9DDA-D94A-B922-EFA03B15013E}" destId="{EB0C581A-951D-6444-B9A7-2E4B9DE3C81D}" srcOrd="1" destOrd="0" presId="urn:microsoft.com/office/officeart/2005/8/layout/hList1"/>
    <dgm:cxn modelId="{FB1F77B6-5B93-488D-9B0D-CC735BA61E02}" type="presParOf" srcId="{CB7460AF-4F25-BD4E-960C-96B640F3AA05}" destId="{9EA82E5F-104F-1A4A-BA9A-233F60E0A90A}" srcOrd="3" destOrd="0" presId="urn:microsoft.com/office/officeart/2005/8/layout/hList1"/>
    <dgm:cxn modelId="{B83EE438-7842-43E1-A091-4CF20A034D85}" type="presParOf" srcId="{CB7460AF-4F25-BD4E-960C-96B640F3AA05}" destId="{BA93E53F-DDC1-3343-B955-6AA304318239}" srcOrd="4" destOrd="0" presId="urn:microsoft.com/office/officeart/2005/8/layout/hList1"/>
    <dgm:cxn modelId="{5208FDFD-3204-4A2A-807C-089328369407}" type="presParOf" srcId="{BA93E53F-DDC1-3343-B955-6AA304318239}" destId="{CC0183A4-84E5-B94A-BC89-AE94644D61B9}" srcOrd="0" destOrd="0" presId="urn:microsoft.com/office/officeart/2005/8/layout/hList1"/>
    <dgm:cxn modelId="{D8BCE3CD-46E2-4D95-93A0-8E64D75C1079}" type="presParOf" srcId="{BA93E53F-DDC1-3343-B955-6AA304318239}" destId="{26E4B750-DA28-0543-A7AE-3A8FB095BC1C}"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C81D4-705E-6B42-A657-E351F81CCFF3}">
      <dsp:nvSpPr>
        <dsp:cNvPr id="0" name=""/>
        <dsp:cNvSpPr/>
      </dsp:nvSpPr>
      <dsp:spPr>
        <a:xfrm>
          <a:off x="2667" y="38278"/>
          <a:ext cx="2600324" cy="576000"/>
        </a:xfrm>
        <a:prstGeom prst="rect">
          <a:avLst/>
        </a:prstGeom>
        <a:solidFill>
          <a:srgbClr val="C31618"/>
        </a:solidFill>
        <a:ln w="9525" cap="flat" cmpd="sng" algn="ctr">
          <a:solidFill>
            <a:srgbClr val="C31618"/>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t>About</a:t>
          </a:r>
          <a:endParaRPr lang="en-US" sz="2000" kern="1200" dirty="0"/>
        </a:p>
      </dsp:txBody>
      <dsp:txXfrm>
        <a:off x="2667" y="38278"/>
        <a:ext cx="2600324" cy="576000"/>
      </dsp:txXfrm>
    </dsp:sp>
    <dsp:sp modelId="{EBF8DBF3-6E5F-5847-A68E-96B2A92CD659}">
      <dsp:nvSpPr>
        <dsp:cNvPr id="0" name=""/>
        <dsp:cNvSpPr/>
      </dsp:nvSpPr>
      <dsp:spPr>
        <a:xfrm>
          <a:off x="2667" y="614278"/>
          <a:ext cx="2600324" cy="4083187"/>
        </a:xfrm>
        <a:prstGeom prst="rect">
          <a:avLst/>
        </a:prstGeom>
        <a:solidFill>
          <a:srgbClr val="DDDDDD"/>
        </a:solidFill>
        <a:ln w="9525" cap="flat" cmpd="sng" algn="ctr">
          <a:solidFill>
            <a:srgbClr val="DDDDDD"/>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Social network sports gaming company in Belgrade, Serbia</a:t>
          </a:r>
          <a:endParaRPr lang="en-US" sz="2000" kern="1200" dirty="0"/>
        </a:p>
        <a:p>
          <a:pPr marL="228600" lvl="1" indent="-228600" algn="l" defTabSz="889000">
            <a:lnSpc>
              <a:spcPct val="90000"/>
            </a:lnSpc>
            <a:spcBef>
              <a:spcPct val="0"/>
            </a:spcBef>
            <a:spcAft>
              <a:spcPct val="15000"/>
            </a:spcAft>
            <a:buChar char="••"/>
          </a:pPr>
          <a:r>
            <a:rPr lang="en-US" sz="2000" kern="1200" dirty="0" smtClean="0"/>
            <a:t>10 million daily active users</a:t>
          </a:r>
          <a:endParaRPr lang="en-US" sz="2000" kern="1200" dirty="0"/>
        </a:p>
        <a:p>
          <a:pPr marL="228600" lvl="1" indent="-228600" algn="l" defTabSz="889000">
            <a:lnSpc>
              <a:spcPct val="90000"/>
            </a:lnSpc>
            <a:spcBef>
              <a:spcPct val="0"/>
            </a:spcBef>
            <a:spcAft>
              <a:spcPct val="15000"/>
            </a:spcAft>
            <a:buChar char="••"/>
          </a:pPr>
          <a:r>
            <a:rPr lang="en-US" sz="2000" kern="1200" dirty="0" smtClean="0"/>
            <a:t>CEO: </a:t>
          </a:r>
          <a:r>
            <a:rPr lang="en-US" sz="2000" kern="1200" dirty="0" err="1" smtClean="0"/>
            <a:t>Branco</a:t>
          </a:r>
          <a:r>
            <a:rPr lang="en-US" sz="2000" kern="1200" dirty="0" smtClean="0"/>
            <a:t> </a:t>
          </a:r>
          <a:r>
            <a:rPr lang="en-US" sz="2000" kern="1200" dirty="0" err="1" smtClean="0"/>
            <a:t>Mulitinovic</a:t>
          </a:r>
          <a:r>
            <a:rPr lang="en-US" sz="2000" kern="1200" dirty="0" smtClean="0"/>
            <a:t>; CTO: Milan </a:t>
          </a:r>
          <a:r>
            <a:rPr lang="en-US" sz="2000" kern="1200" dirty="0" err="1" smtClean="0"/>
            <a:t>Jojovic</a:t>
          </a:r>
          <a:r>
            <a:rPr lang="en-US" sz="2000" kern="1200" dirty="0" smtClean="0"/>
            <a:t> (former Microsoft engineers)</a:t>
          </a:r>
          <a:endParaRPr lang="en-US" sz="2000" kern="1200" dirty="0"/>
        </a:p>
        <a:p>
          <a:pPr marL="228600" lvl="1" indent="-228600" algn="l" defTabSz="889000">
            <a:lnSpc>
              <a:spcPct val="90000"/>
            </a:lnSpc>
            <a:spcBef>
              <a:spcPct val="0"/>
            </a:spcBef>
            <a:spcAft>
              <a:spcPct val="15000"/>
            </a:spcAft>
            <a:buChar char="••"/>
          </a:pPr>
          <a:endParaRPr lang="en-US" sz="2000" kern="1200" dirty="0"/>
        </a:p>
      </dsp:txBody>
      <dsp:txXfrm>
        <a:off x="2667" y="614278"/>
        <a:ext cx="2600324" cy="4083187"/>
      </dsp:txXfrm>
    </dsp:sp>
    <dsp:sp modelId="{680AAC2F-1517-014A-8A6C-5B0AE387B5EC}">
      <dsp:nvSpPr>
        <dsp:cNvPr id="0" name=""/>
        <dsp:cNvSpPr/>
      </dsp:nvSpPr>
      <dsp:spPr>
        <a:xfrm>
          <a:off x="2967037" y="38278"/>
          <a:ext cx="2600324" cy="576000"/>
        </a:xfrm>
        <a:prstGeom prst="rect">
          <a:avLst/>
        </a:prstGeom>
        <a:solidFill>
          <a:srgbClr val="C31618"/>
        </a:solidFill>
        <a:ln w="9525" cap="flat" cmpd="sng" algn="ctr">
          <a:solidFill>
            <a:srgbClr val="C31618"/>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t>Games</a:t>
          </a:r>
          <a:endParaRPr lang="en-US" sz="2000" kern="1200" dirty="0"/>
        </a:p>
      </dsp:txBody>
      <dsp:txXfrm>
        <a:off x="2967037" y="38278"/>
        <a:ext cx="2600324" cy="576000"/>
      </dsp:txXfrm>
    </dsp:sp>
    <dsp:sp modelId="{EB0C581A-951D-6444-B9A7-2E4B9DE3C81D}">
      <dsp:nvSpPr>
        <dsp:cNvPr id="0" name=""/>
        <dsp:cNvSpPr/>
      </dsp:nvSpPr>
      <dsp:spPr>
        <a:xfrm>
          <a:off x="2967037" y="614278"/>
          <a:ext cx="2600324" cy="4083187"/>
        </a:xfrm>
        <a:prstGeom prst="rect">
          <a:avLst/>
        </a:prstGeom>
        <a:solidFill>
          <a:schemeClr val="bg1">
            <a:lumMod val="85000"/>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Top Eleven Football Manager is one of the most popular fantasy football games in Europe</a:t>
          </a:r>
          <a:endParaRPr lang="en-US" sz="2000" kern="1200" dirty="0"/>
        </a:p>
        <a:p>
          <a:pPr marL="228600" lvl="1" indent="-228600" algn="l" defTabSz="889000">
            <a:lnSpc>
              <a:spcPct val="90000"/>
            </a:lnSpc>
            <a:spcBef>
              <a:spcPct val="0"/>
            </a:spcBef>
            <a:spcAft>
              <a:spcPct val="15000"/>
            </a:spcAft>
            <a:buChar char="••"/>
          </a:pPr>
          <a:r>
            <a:rPr lang="en-US" sz="2000" kern="1200" dirty="0" smtClean="0"/>
            <a:t>Top Eleven reached top 10 games on Facebook in Dec 2012</a:t>
          </a:r>
          <a:endParaRPr lang="en-US" sz="2000" kern="1200" dirty="0"/>
        </a:p>
        <a:p>
          <a:pPr marL="228600" lvl="1" indent="-228600" algn="l" defTabSz="889000">
            <a:lnSpc>
              <a:spcPct val="90000"/>
            </a:lnSpc>
            <a:spcBef>
              <a:spcPct val="0"/>
            </a:spcBef>
            <a:spcAft>
              <a:spcPct val="15000"/>
            </a:spcAft>
            <a:buChar char="••"/>
          </a:pPr>
          <a:r>
            <a:rPr lang="en-US" sz="2000" kern="1200" dirty="0" smtClean="0"/>
            <a:t> This is their only game—version 2.0 was released in October 2012</a:t>
          </a:r>
          <a:endParaRPr lang="en-US" sz="2000" kern="1200" dirty="0"/>
        </a:p>
      </dsp:txBody>
      <dsp:txXfrm>
        <a:off x="2967037" y="614278"/>
        <a:ext cx="2600324" cy="4083187"/>
      </dsp:txXfrm>
    </dsp:sp>
    <dsp:sp modelId="{CC0183A4-84E5-B94A-BC89-AE94644D61B9}">
      <dsp:nvSpPr>
        <dsp:cNvPr id="0" name=""/>
        <dsp:cNvSpPr/>
      </dsp:nvSpPr>
      <dsp:spPr>
        <a:xfrm>
          <a:off x="5931407" y="38278"/>
          <a:ext cx="2600324" cy="576000"/>
        </a:xfrm>
        <a:prstGeom prst="rect">
          <a:avLst/>
        </a:prstGeom>
        <a:solidFill>
          <a:srgbClr val="C31618"/>
        </a:solidFill>
        <a:ln w="9525" cap="flat" cmpd="sng" algn="ctr">
          <a:solidFill>
            <a:srgbClr val="C31618"/>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t>Growth Potential</a:t>
          </a:r>
          <a:endParaRPr lang="en-US" sz="2000" kern="1200" dirty="0"/>
        </a:p>
      </dsp:txBody>
      <dsp:txXfrm>
        <a:off x="5931407" y="38278"/>
        <a:ext cx="2600324" cy="576000"/>
      </dsp:txXfrm>
    </dsp:sp>
    <dsp:sp modelId="{26E4B750-DA28-0543-A7AE-3A8FB095BC1C}">
      <dsp:nvSpPr>
        <dsp:cNvPr id="0" name=""/>
        <dsp:cNvSpPr/>
      </dsp:nvSpPr>
      <dsp:spPr>
        <a:xfrm>
          <a:off x="5931407" y="614278"/>
          <a:ext cx="2600324" cy="4083187"/>
        </a:xfrm>
        <a:prstGeom prst="rect">
          <a:avLst/>
        </a:prstGeom>
        <a:solidFill>
          <a:srgbClr val="DDDDDD"/>
        </a:solidFill>
        <a:ln w="9525" cap="flat" cmpd="sng" algn="ctr">
          <a:solidFill>
            <a:srgbClr val="DDDDDD"/>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Have been </a:t>
          </a:r>
          <a:r>
            <a:rPr lang="en-US" sz="2000" kern="1200" dirty="0" err="1" smtClean="0"/>
            <a:t>boostrapping</a:t>
          </a:r>
          <a:r>
            <a:rPr lang="en-US" sz="2000" kern="1200" dirty="0" smtClean="0"/>
            <a:t> the company for the past 3 years</a:t>
          </a:r>
          <a:endParaRPr lang="en-US" sz="2000" kern="1200" dirty="0"/>
        </a:p>
        <a:p>
          <a:pPr marL="228600" lvl="1" indent="-228600" algn="l" defTabSz="889000">
            <a:lnSpc>
              <a:spcPct val="90000"/>
            </a:lnSpc>
            <a:spcBef>
              <a:spcPct val="0"/>
            </a:spcBef>
            <a:spcAft>
              <a:spcPct val="15000"/>
            </a:spcAft>
            <a:buChar char="••"/>
          </a:pPr>
          <a:r>
            <a:rPr lang="en-US" sz="2000" kern="1200" dirty="0" smtClean="0"/>
            <a:t>Not actively looking for funding—looking instead for partners who can help them further their product</a:t>
          </a:r>
          <a:endParaRPr lang="en-US" sz="2000" kern="1200" dirty="0"/>
        </a:p>
        <a:p>
          <a:pPr marL="228600" lvl="1" indent="-228600" algn="l" defTabSz="889000">
            <a:lnSpc>
              <a:spcPct val="90000"/>
            </a:lnSpc>
            <a:spcBef>
              <a:spcPct val="0"/>
            </a:spcBef>
            <a:spcAft>
              <a:spcPct val="15000"/>
            </a:spcAft>
            <a:buChar char="••"/>
          </a:pPr>
          <a:r>
            <a:rPr lang="en-US" sz="2000" kern="1200" dirty="0" smtClean="0"/>
            <a:t>Have been profitable for a while now </a:t>
          </a:r>
          <a:endParaRPr lang="en-US" sz="2000" kern="1200" dirty="0"/>
        </a:p>
      </dsp:txBody>
      <dsp:txXfrm>
        <a:off x="5931407" y="614278"/>
        <a:ext cx="2600324" cy="408318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921B7E-1FD3-45A0-AA52-8D8864645C5F}" type="datetimeFigureOut">
              <a:rPr lang="en-US" smtClean="0"/>
              <a:pPr/>
              <a:t>4/5/2013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D5C967-8010-40CB-84CD-9E4E872C88AE}" type="slidenum">
              <a:rPr lang="en-US" smtClean="0"/>
              <a:pPr/>
              <a:t>‹#›</a:t>
            </a:fld>
            <a:endParaRPr lang="en-US"/>
          </a:p>
        </p:txBody>
      </p:sp>
    </p:spTree>
    <p:extLst>
      <p:ext uri="{BB962C8B-B14F-4D97-AF65-F5344CB8AC3E}">
        <p14:creationId xmlns:p14="http://schemas.microsoft.com/office/powerpoint/2010/main" val="57673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3</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14</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15</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16</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17</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18</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19</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20</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21</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22</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23</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5</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24</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25</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r>
              <a:rPr lang="en-US" sz="1200" b="1" dirty="0" smtClean="0"/>
              <a:t>Problems:</a:t>
            </a:r>
          </a:p>
          <a:p>
            <a:pPr lvl="0">
              <a:buFont typeface="Arial"/>
              <a:buChar char="•"/>
            </a:pPr>
            <a:r>
              <a:rPr lang="en-US" sz="1200" dirty="0" smtClean="0"/>
              <a:t>Sensitive to Latency</a:t>
            </a:r>
          </a:p>
          <a:p>
            <a:pPr lvl="0">
              <a:buFont typeface="Arial"/>
              <a:buChar char="•"/>
            </a:pPr>
            <a:r>
              <a:rPr lang="en-US" sz="1200" dirty="0" smtClean="0"/>
              <a:t>Memory Leaks</a:t>
            </a:r>
          </a:p>
          <a:p>
            <a:pPr lvl="0">
              <a:buFont typeface="Arial"/>
              <a:buChar char="•"/>
            </a:pPr>
            <a:r>
              <a:rPr lang="en-US" sz="1200" dirty="0" smtClean="0"/>
              <a:t>Database dumps begin to stop working</a:t>
            </a:r>
          </a:p>
          <a:p>
            <a:pPr lvl="0">
              <a:buFont typeface="Arial"/>
              <a:buChar char="•"/>
            </a:pPr>
            <a:r>
              <a:rPr lang="en-US" sz="1200" dirty="0" err="1" smtClean="0"/>
              <a:t>Redis</a:t>
            </a:r>
            <a:r>
              <a:rPr lang="en-US" sz="1200" dirty="0" smtClean="0"/>
              <a:t> Disk Store never really supported </a:t>
            </a:r>
            <a:r>
              <a:rPr lang="en-US" sz="1200" dirty="0" err="1" smtClean="0"/>
              <a:t>Wooga</a:t>
            </a:r>
            <a:r>
              <a:rPr lang="en-US" sz="1200" dirty="0" smtClean="0"/>
              <a:t> Restores</a:t>
            </a:r>
          </a:p>
          <a:p>
            <a:pPr lvl="0">
              <a:buFont typeface="Arial"/>
              <a:buChar char="•"/>
            </a:pPr>
            <a:r>
              <a:rPr lang="en-US" sz="1200" dirty="0" smtClean="0"/>
              <a:t>Frequent Downtime </a:t>
            </a:r>
          </a:p>
          <a:p>
            <a:pPr lvl="0">
              <a:buFont typeface="Arial"/>
              <a:buChar char="•"/>
            </a:pPr>
            <a:r>
              <a:rPr lang="en-US" sz="1200" dirty="0" smtClean="0"/>
              <a:t>Not enough data capacity to handle current traffic volume</a:t>
            </a:r>
          </a:p>
          <a:p>
            <a:pPr lvl="0">
              <a:buFont typeface="Arial"/>
              <a:buChar char="•"/>
            </a:pPr>
            <a:r>
              <a:rPr lang="en-US" sz="1200" dirty="0" smtClean="0"/>
              <a:t>Scalability Issues continues to not be resolved as number of games and users grow</a:t>
            </a:r>
          </a:p>
          <a:p>
            <a:pPr lvl="0">
              <a:buFont typeface="Arial"/>
              <a:buChar char="•"/>
            </a:pPr>
            <a:r>
              <a:rPr lang="en-US" sz="1200" dirty="0" err="1" smtClean="0"/>
              <a:t>Redis</a:t>
            </a:r>
            <a:r>
              <a:rPr lang="en-US" sz="1200" dirty="0" smtClean="0"/>
              <a:t> only makes data interaction faster than when using solely MySQL</a:t>
            </a:r>
          </a:p>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26</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27</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33</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34</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35</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36</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37</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38</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6</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39</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42</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43</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44</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46</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47</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7</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8</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10</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11</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12</a:t>
            </a:fld>
            <a:endParaRPr lang="en-US"/>
          </a:p>
        </p:txBody>
      </p:sp>
    </p:spTree>
    <p:extLst>
      <p:ext uri="{BB962C8B-B14F-4D97-AF65-F5344CB8AC3E}">
        <p14:creationId xmlns:p14="http://schemas.microsoft.com/office/powerpoint/2010/main" val="262088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5C967-8010-40CB-84CD-9E4E872C88AE}" type="slidenum">
              <a:rPr lang="en-US" smtClean="0"/>
              <a:pPr/>
              <a:t>13</a:t>
            </a:fld>
            <a:endParaRPr lang="en-US"/>
          </a:p>
        </p:txBody>
      </p:sp>
    </p:spTree>
    <p:extLst>
      <p:ext uri="{BB962C8B-B14F-4D97-AF65-F5344CB8AC3E}">
        <p14:creationId xmlns:p14="http://schemas.microsoft.com/office/powerpoint/2010/main" val="26208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F5EABDC-78BC-48F8-A748-43CF5F9F98D8}" type="datetimeFigureOut">
              <a:rPr lang="en-US" smtClean="0"/>
              <a:pPr/>
              <a:t>4/5/2013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CC811A-5450-4EC0-9B6A-03FD8B17B693}" type="slidenum">
              <a:rPr lang="en-US" smtClean="0"/>
              <a:pPr/>
              <a:t>‹#›</a:t>
            </a:fld>
            <a:endParaRPr lang="en-US"/>
          </a:p>
        </p:txBody>
      </p:sp>
    </p:spTree>
    <p:extLst>
      <p:ext uri="{BB962C8B-B14F-4D97-AF65-F5344CB8AC3E}">
        <p14:creationId xmlns:p14="http://schemas.microsoft.com/office/powerpoint/2010/main" val="399503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5EABDC-78BC-48F8-A748-43CF5F9F98D8}" type="datetimeFigureOut">
              <a:rPr lang="en-US" smtClean="0"/>
              <a:pPr/>
              <a:t>4/5/2013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CC811A-5450-4EC0-9B6A-03FD8B17B693}" type="slidenum">
              <a:rPr lang="en-US" smtClean="0"/>
              <a:pPr/>
              <a:t>‹#›</a:t>
            </a:fld>
            <a:endParaRPr lang="en-US"/>
          </a:p>
        </p:txBody>
      </p:sp>
    </p:spTree>
    <p:extLst>
      <p:ext uri="{BB962C8B-B14F-4D97-AF65-F5344CB8AC3E}">
        <p14:creationId xmlns:p14="http://schemas.microsoft.com/office/powerpoint/2010/main" val="3623362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5EABDC-78BC-48F8-A748-43CF5F9F98D8}" type="datetimeFigureOut">
              <a:rPr lang="en-US" smtClean="0"/>
              <a:pPr/>
              <a:t>4/5/2013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CC811A-5450-4EC0-9B6A-03FD8B17B693}" type="slidenum">
              <a:rPr lang="en-US" smtClean="0"/>
              <a:pPr/>
              <a:t>‹#›</a:t>
            </a:fld>
            <a:endParaRPr lang="en-US"/>
          </a:p>
        </p:txBody>
      </p:sp>
    </p:spTree>
    <p:extLst>
      <p:ext uri="{BB962C8B-B14F-4D97-AF65-F5344CB8AC3E}">
        <p14:creationId xmlns:p14="http://schemas.microsoft.com/office/powerpoint/2010/main" val="2089752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5EABDC-78BC-48F8-A748-43CF5F9F98D8}" type="datetimeFigureOut">
              <a:rPr lang="en-US" smtClean="0"/>
              <a:pPr/>
              <a:t>4/5/2013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CC811A-5450-4EC0-9B6A-03FD8B17B693}" type="slidenum">
              <a:rPr lang="en-US" smtClean="0"/>
              <a:pPr/>
              <a:t>‹#›</a:t>
            </a:fld>
            <a:endParaRPr lang="en-US"/>
          </a:p>
        </p:txBody>
      </p:sp>
    </p:spTree>
    <p:extLst>
      <p:ext uri="{BB962C8B-B14F-4D97-AF65-F5344CB8AC3E}">
        <p14:creationId xmlns:p14="http://schemas.microsoft.com/office/powerpoint/2010/main" val="76903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5EABDC-78BC-48F8-A748-43CF5F9F98D8}" type="datetimeFigureOut">
              <a:rPr lang="en-US" smtClean="0"/>
              <a:pPr/>
              <a:t>4/5/2013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CC811A-5450-4EC0-9B6A-03FD8B17B693}" type="slidenum">
              <a:rPr lang="en-US" smtClean="0"/>
              <a:pPr/>
              <a:t>‹#›</a:t>
            </a:fld>
            <a:endParaRPr lang="en-US"/>
          </a:p>
        </p:txBody>
      </p:sp>
    </p:spTree>
    <p:extLst>
      <p:ext uri="{BB962C8B-B14F-4D97-AF65-F5344CB8AC3E}">
        <p14:creationId xmlns:p14="http://schemas.microsoft.com/office/powerpoint/2010/main" val="2776060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F5EABDC-78BC-48F8-A748-43CF5F9F98D8}" type="datetimeFigureOut">
              <a:rPr lang="en-US" smtClean="0"/>
              <a:pPr/>
              <a:t>4/5/2013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CC811A-5450-4EC0-9B6A-03FD8B17B693}" type="slidenum">
              <a:rPr lang="en-US" smtClean="0"/>
              <a:pPr/>
              <a:t>‹#›</a:t>
            </a:fld>
            <a:endParaRPr lang="en-US"/>
          </a:p>
        </p:txBody>
      </p:sp>
    </p:spTree>
    <p:extLst>
      <p:ext uri="{BB962C8B-B14F-4D97-AF65-F5344CB8AC3E}">
        <p14:creationId xmlns:p14="http://schemas.microsoft.com/office/powerpoint/2010/main" val="3168834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F5EABDC-78BC-48F8-A748-43CF5F9F98D8}" type="datetimeFigureOut">
              <a:rPr lang="en-US" smtClean="0"/>
              <a:pPr/>
              <a:t>4/5/2013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CC811A-5450-4EC0-9B6A-03FD8B17B693}" type="slidenum">
              <a:rPr lang="en-US" smtClean="0"/>
              <a:pPr/>
              <a:t>‹#›</a:t>
            </a:fld>
            <a:endParaRPr lang="en-US"/>
          </a:p>
        </p:txBody>
      </p:sp>
    </p:spTree>
    <p:extLst>
      <p:ext uri="{BB962C8B-B14F-4D97-AF65-F5344CB8AC3E}">
        <p14:creationId xmlns:p14="http://schemas.microsoft.com/office/powerpoint/2010/main" val="3507934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F5EABDC-78BC-48F8-A748-43CF5F9F98D8}" type="datetimeFigureOut">
              <a:rPr lang="en-US" smtClean="0"/>
              <a:pPr/>
              <a:t>4/5/2013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CC811A-5450-4EC0-9B6A-03FD8B17B693}" type="slidenum">
              <a:rPr lang="en-US" smtClean="0"/>
              <a:pPr/>
              <a:t>‹#›</a:t>
            </a:fld>
            <a:endParaRPr lang="en-US"/>
          </a:p>
        </p:txBody>
      </p:sp>
    </p:spTree>
    <p:extLst>
      <p:ext uri="{BB962C8B-B14F-4D97-AF65-F5344CB8AC3E}">
        <p14:creationId xmlns:p14="http://schemas.microsoft.com/office/powerpoint/2010/main" val="427215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5EABDC-78BC-48F8-A748-43CF5F9F98D8}" type="datetimeFigureOut">
              <a:rPr lang="en-US" smtClean="0"/>
              <a:pPr/>
              <a:t>4/5/2013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CC811A-5450-4EC0-9B6A-03FD8B17B693}" type="slidenum">
              <a:rPr lang="en-US" smtClean="0"/>
              <a:pPr/>
              <a:t>‹#›</a:t>
            </a:fld>
            <a:endParaRPr lang="en-US"/>
          </a:p>
        </p:txBody>
      </p:sp>
    </p:spTree>
    <p:extLst>
      <p:ext uri="{BB962C8B-B14F-4D97-AF65-F5344CB8AC3E}">
        <p14:creationId xmlns:p14="http://schemas.microsoft.com/office/powerpoint/2010/main" val="178530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5EABDC-78BC-48F8-A748-43CF5F9F98D8}" type="datetimeFigureOut">
              <a:rPr lang="en-US" smtClean="0"/>
              <a:pPr/>
              <a:t>4/5/2013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CC811A-5450-4EC0-9B6A-03FD8B17B693}" type="slidenum">
              <a:rPr lang="en-US" smtClean="0"/>
              <a:pPr/>
              <a:t>‹#›</a:t>
            </a:fld>
            <a:endParaRPr lang="en-US"/>
          </a:p>
        </p:txBody>
      </p:sp>
    </p:spTree>
    <p:extLst>
      <p:ext uri="{BB962C8B-B14F-4D97-AF65-F5344CB8AC3E}">
        <p14:creationId xmlns:p14="http://schemas.microsoft.com/office/powerpoint/2010/main" val="3956872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5EABDC-78BC-48F8-A748-43CF5F9F98D8}" type="datetimeFigureOut">
              <a:rPr lang="en-US" smtClean="0"/>
              <a:pPr/>
              <a:t>4/5/2013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CC811A-5450-4EC0-9B6A-03FD8B17B693}" type="slidenum">
              <a:rPr lang="en-US" smtClean="0"/>
              <a:pPr/>
              <a:t>‹#›</a:t>
            </a:fld>
            <a:endParaRPr lang="en-US"/>
          </a:p>
        </p:txBody>
      </p:sp>
    </p:spTree>
    <p:extLst>
      <p:ext uri="{BB962C8B-B14F-4D97-AF65-F5344CB8AC3E}">
        <p14:creationId xmlns:p14="http://schemas.microsoft.com/office/powerpoint/2010/main" val="1544540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5EABDC-78BC-48F8-A748-43CF5F9F98D8}" type="datetimeFigureOut">
              <a:rPr lang="en-US" smtClean="0"/>
              <a:pPr/>
              <a:t>4/5/2013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CC811A-5450-4EC0-9B6A-03FD8B17B693}" type="slidenum">
              <a:rPr lang="en-US" smtClean="0"/>
              <a:pPr/>
              <a:t>‹#›</a:t>
            </a:fld>
            <a:endParaRPr lang="en-US"/>
          </a:p>
        </p:txBody>
      </p:sp>
    </p:spTree>
    <p:extLst>
      <p:ext uri="{BB962C8B-B14F-4D97-AF65-F5344CB8AC3E}">
        <p14:creationId xmlns:p14="http://schemas.microsoft.com/office/powerpoint/2010/main" val="1279616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tiff"/><Relationship Id="rId7" Type="http://schemas.openxmlformats.org/officeDocument/2006/relationships/image" Target="../media/image38.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tiff"/><Relationship Id="rId10" Type="http://schemas.openxmlformats.org/officeDocument/2006/relationships/image" Target="../media/image41.png"/><Relationship Id="rId4" Type="http://schemas.openxmlformats.org/officeDocument/2006/relationships/image" Target="../media/image35.tiff"/><Relationship Id="rId9"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7.jpeg"/><Relationship Id="rId4" Type="http://schemas.openxmlformats.org/officeDocument/2006/relationships/image" Target="../media/image46.gif"/></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8.jpeg"/></Relationships>
</file>

<file path=ppt/slides/_rels/slide36.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2.png"/><Relationship Id="rId7" Type="http://schemas.openxmlformats.org/officeDocument/2006/relationships/image" Target="../media/image52.jpeg"/><Relationship Id="rId12" Type="http://schemas.openxmlformats.org/officeDocument/2006/relationships/image" Target="../media/image57.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jpeg"/><Relationship Id="rId10" Type="http://schemas.openxmlformats.org/officeDocument/2006/relationships/image" Target="../media/image55.jpeg"/><Relationship Id="rId4" Type="http://schemas.openxmlformats.org/officeDocument/2006/relationships/image" Target="../media/image49.jpeg"/><Relationship Id="rId9" Type="http://schemas.openxmlformats.org/officeDocument/2006/relationships/image" Target="../media/image54.jpe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58.jpe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2.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59.jpe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www.crunchbase.com/company/social-point" TargetMode="External"/><Relationship Id="rId3" Type="http://schemas.openxmlformats.org/officeDocument/2006/relationships/image" Target="../media/image2.png"/><Relationship Id="rId7" Type="http://schemas.openxmlformats.org/officeDocument/2006/relationships/hyperlink" Target="http://www.slideshare.net/wooga"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www.appdata.com/devs/31504-wooga" TargetMode="External"/><Relationship Id="rId11" Type="http://schemas.openxmlformats.org/officeDocument/2006/relationships/hyperlink" Target="https://zynga.com/" TargetMode="External"/><Relationship Id="rId5" Type="http://schemas.openxmlformats.org/officeDocument/2006/relationships/hyperlink" Target="http://www.lvl6.com" TargetMode="External"/><Relationship Id="rId10" Type="http://schemas.openxmlformats.org/officeDocument/2006/relationships/hyperlink" Target="http://www.crunchbase.com/company/phoenix-guild" TargetMode="External"/><Relationship Id="rId4" Type="http://schemas.openxmlformats.org/officeDocument/2006/relationships/hyperlink" Target="http://www.crunchbase.com/company/wooga" TargetMode="External"/><Relationship Id="rId9" Type="http://schemas.openxmlformats.org/officeDocument/2006/relationships/hyperlink" Target="http://www.appdata.com/devs/66241-social-point"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hyperlink" Target="http://www.appdata.com/apps/facebook/109306535771-top-eleven-be-a-football-manager" TargetMode="External"/><Relationship Id="rId4" Type="http://schemas.openxmlformats.org/officeDocument/2006/relationships/hyperlink" Target="http://www.appdata.com/devs/35303-nordeu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5.png"/><Relationship Id="rId5" Type="http://schemas.microsoft.com/office/2007/relationships/hdphoto" Target="../media/hdphoto4.wdp"/><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8.tiff"/></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0.png"/><Relationship Id="rId5" Type="http://schemas.microsoft.com/office/2007/relationships/hdphoto" Target="../media/hdphoto5.wdp"/><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6.wdp"/><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hyperlink" Target="http://www.zynga.org/" TargetMode="External"/><Relationship Id="rId4" Type="http://schemas.openxmlformats.org/officeDocument/2006/relationships/hyperlink" Target="https://zynga.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0"/>
            <a:ext cx="4470221" cy="6858000"/>
          </a:xfrm>
          <a:prstGeom prst="rect">
            <a:avLst/>
          </a:prstGeom>
          <a:solidFill>
            <a:srgbClr val="B5031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5029200"/>
            <a:ext cx="9144000" cy="1407356"/>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754811" y="4988677"/>
            <a:ext cx="2389189" cy="1754327"/>
          </a:xfrm>
          <a:prstGeom prst="rect">
            <a:avLst/>
          </a:prstGeom>
          <a:noFill/>
        </p:spPr>
        <p:txBody>
          <a:bodyPr wrap="square" rtlCol="0">
            <a:spAutoFit/>
          </a:bodyPr>
          <a:lstStyle/>
          <a:p>
            <a:r>
              <a:rPr lang="en-US" dirty="0" smtClean="0">
                <a:solidFill>
                  <a:schemeClr val="bg1"/>
                </a:solidFill>
              </a:rPr>
              <a:t>Leanne Park</a:t>
            </a:r>
          </a:p>
          <a:p>
            <a:r>
              <a:rPr lang="en-US" dirty="0" err="1" smtClean="0">
                <a:solidFill>
                  <a:schemeClr val="bg1"/>
                </a:solidFill>
              </a:rPr>
              <a:t>Amit</a:t>
            </a:r>
            <a:r>
              <a:rPr lang="en-US" dirty="0" smtClean="0">
                <a:solidFill>
                  <a:schemeClr val="bg1"/>
                </a:solidFill>
              </a:rPr>
              <a:t> </a:t>
            </a:r>
            <a:r>
              <a:rPr lang="en-US" dirty="0" err="1" smtClean="0">
                <a:solidFill>
                  <a:schemeClr val="bg1"/>
                </a:solidFill>
              </a:rPr>
              <a:t>Patankar</a:t>
            </a:r>
            <a:endParaRPr lang="en-US" dirty="0" smtClean="0">
              <a:solidFill>
                <a:schemeClr val="bg1"/>
              </a:solidFill>
            </a:endParaRPr>
          </a:p>
          <a:p>
            <a:r>
              <a:rPr lang="en-US" dirty="0" err="1" smtClean="0">
                <a:solidFill>
                  <a:schemeClr val="bg1"/>
                </a:solidFill>
              </a:rPr>
              <a:t>Vedika</a:t>
            </a:r>
            <a:r>
              <a:rPr lang="en-US" dirty="0" smtClean="0">
                <a:solidFill>
                  <a:schemeClr val="bg1"/>
                </a:solidFill>
              </a:rPr>
              <a:t> </a:t>
            </a:r>
            <a:r>
              <a:rPr lang="en-US" dirty="0" err="1" smtClean="0">
                <a:solidFill>
                  <a:schemeClr val="bg1"/>
                </a:solidFill>
              </a:rPr>
              <a:t>Prakash</a:t>
            </a:r>
            <a:endParaRPr lang="en-US" dirty="0" smtClean="0">
              <a:solidFill>
                <a:schemeClr val="bg1"/>
              </a:solidFill>
            </a:endParaRPr>
          </a:p>
          <a:p>
            <a:r>
              <a:rPr lang="en-US" dirty="0" err="1" smtClean="0">
                <a:solidFill>
                  <a:schemeClr val="bg1"/>
                </a:solidFill>
              </a:rPr>
              <a:t>Vivek</a:t>
            </a:r>
            <a:r>
              <a:rPr lang="en-US" dirty="0" smtClean="0">
                <a:solidFill>
                  <a:schemeClr val="bg1"/>
                </a:solidFill>
              </a:rPr>
              <a:t> </a:t>
            </a:r>
            <a:r>
              <a:rPr lang="en-US" dirty="0" err="1" smtClean="0">
                <a:solidFill>
                  <a:schemeClr val="bg1"/>
                </a:solidFill>
              </a:rPr>
              <a:t>Rangaswamy</a:t>
            </a:r>
            <a:endParaRPr lang="en-US" dirty="0" smtClean="0">
              <a:solidFill>
                <a:schemeClr val="bg1"/>
              </a:solidFill>
            </a:endParaRPr>
          </a:p>
          <a:p>
            <a:r>
              <a:rPr lang="en-US" dirty="0" smtClean="0">
                <a:solidFill>
                  <a:schemeClr val="bg1"/>
                </a:solidFill>
              </a:rPr>
              <a:t>Matthew Wong</a:t>
            </a:r>
          </a:p>
          <a:p>
            <a:endParaRPr lang="en-US" dirty="0">
              <a:solidFill>
                <a:schemeClr val="bg1"/>
              </a:solidFill>
            </a:endParaRPr>
          </a:p>
        </p:txBody>
      </p:sp>
      <p:sp>
        <p:nvSpPr>
          <p:cNvPr id="9" name="TextBox 8"/>
          <p:cNvSpPr txBox="1"/>
          <p:nvPr/>
        </p:nvSpPr>
        <p:spPr>
          <a:xfrm flipH="1">
            <a:off x="719887" y="5546140"/>
            <a:ext cx="4693179" cy="369332"/>
          </a:xfrm>
          <a:prstGeom prst="rect">
            <a:avLst/>
          </a:prstGeom>
          <a:noFill/>
        </p:spPr>
        <p:txBody>
          <a:bodyPr wrap="square" rtlCol="0">
            <a:spAutoFit/>
          </a:bodyPr>
          <a:lstStyle/>
          <a:p>
            <a:r>
              <a:rPr lang="en-US" dirty="0" smtClean="0">
                <a:solidFill>
                  <a:schemeClr val="bg1"/>
                </a:solidFill>
                <a:latin typeface="Arial" pitchFamily="34" charset="0"/>
                <a:cs typeface="Arial" pitchFamily="34" charset="0"/>
              </a:rPr>
              <a:t>Voyager Consulting</a:t>
            </a:r>
            <a:endParaRPr lang="en-US" dirty="0">
              <a:solidFill>
                <a:schemeClr val="bg1"/>
              </a:solidFill>
              <a:latin typeface="Arial" pitchFamily="34" charset="0"/>
              <a:cs typeface="Arial" pitchFamily="34" charset="0"/>
            </a:endParaRPr>
          </a:p>
        </p:txBody>
      </p:sp>
      <p:pic>
        <p:nvPicPr>
          <p:cNvPr id="1026" name="Picture 2" descr="http://realtimeparty.acuityads.com/images/aerospike.png"/>
          <p:cNvPicPr>
            <a:picLocks noChangeAspect="1" noChangeArrowheads="1"/>
          </p:cNvPicPr>
          <p:nvPr/>
        </p:nvPicPr>
        <p:blipFill rotWithShape="1">
          <a:blip r:embed="rId2">
            <a:clrChange>
              <a:clrFrom>
                <a:srgbClr val="D0281D"/>
              </a:clrFrom>
              <a:clrTo>
                <a:srgbClr val="D0281D">
                  <a:alpha val="0"/>
                </a:srgbClr>
              </a:clrTo>
            </a:clrChange>
            <a:extLst>
              <a:ext uri="{28A0092B-C50C-407E-A947-70E740481C1C}">
                <a14:useLocalDpi xmlns:a14="http://schemas.microsoft.com/office/drawing/2010/main" val="0"/>
              </a:ext>
            </a:extLst>
          </a:blip>
          <a:srcRect t="10167" r="2575"/>
          <a:stretch/>
        </p:blipFill>
        <p:spPr bwMode="auto">
          <a:xfrm>
            <a:off x="787821" y="3200400"/>
            <a:ext cx="4156320" cy="6732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57200" y="253425"/>
            <a:ext cx="6324600" cy="584775"/>
          </a:xfrm>
          <a:prstGeom prst="rect">
            <a:avLst/>
          </a:prstGeom>
          <a:noFill/>
        </p:spPr>
        <p:txBody>
          <a:bodyPr wrap="square" rtlCol="0">
            <a:spAutoFit/>
          </a:bodyPr>
          <a:lstStyle/>
          <a:p>
            <a:r>
              <a:rPr lang="en-US" sz="3200" dirty="0">
                <a:latin typeface="Arial" pitchFamily="34" charset="0"/>
                <a:cs typeface="Arial" pitchFamily="34" charset="0"/>
              </a:rPr>
              <a:t>l</a:t>
            </a:r>
            <a:r>
              <a:rPr lang="en-US" sz="3200" dirty="0" smtClean="0">
                <a:latin typeface="Arial" pitchFamily="34" charset="0"/>
                <a:cs typeface="Arial" pitchFamily="34" charset="0"/>
              </a:rPr>
              <a:t>vl6</a:t>
            </a:r>
            <a:endParaRPr lang="en-US" sz="3200" dirty="0">
              <a:latin typeface="Arial" pitchFamily="34" charset="0"/>
              <a:cs typeface="Arial" pitchFamily="34" charset="0"/>
            </a:endParaRPr>
          </a:p>
        </p:txBody>
      </p:sp>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11480" y="2057400"/>
            <a:ext cx="3931920" cy="369332"/>
          </a:xfrm>
          <a:prstGeom prst="rect">
            <a:avLst/>
          </a:prstGeom>
          <a:solidFill>
            <a:srgbClr val="C31618"/>
          </a:solidFill>
        </p:spPr>
        <p:txBody>
          <a:bodyPr wrap="square" rtlCol="0">
            <a:spAutoFit/>
          </a:bodyPr>
          <a:lstStyle/>
          <a:p>
            <a:pPr algn="ctr"/>
            <a:r>
              <a:rPr lang="en-US" b="1" dirty="0" smtClean="0">
                <a:solidFill>
                  <a:schemeClr val="bg1"/>
                </a:solidFill>
              </a:rPr>
              <a:t>Fact Sheet</a:t>
            </a:r>
            <a:endParaRPr lang="en-US" b="1" dirty="0">
              <a:solidFill>
                <a:schemeClr val="bg1"/>
              </a:solidFill>
            </a:endParaRPr>
          </a:p>
        </p:txBody>
      </p:sp>
      <p:sp>
        <p:nvSpPr>
          <p:cNvPr id="9" name="TextBox 8"/>
          <p:cNvSpPr txBox="1"/>
          <p:nvPr/>
        </p:nvSpPr>
        <p:spPr>
          <a:xfrm>
            <a:off x="411480" y="2426732"/>
            <a:ext cx="3931920" cy="1384995"/>
          </a:xfrm>
          <a:prstGeom prst="rect">
            <a:avLst/>
          </a:prstGeom>
          <a:solidFill>
            <a:srgbClr val="DDDDDD"/>
          </a:solidFill>
        </p:spPr>
        <p:txBody>
          <a:bodyPr wrap="square" rtlCol="0">
            <a:spAutoFit/>
          </a:bodyPr>
          <a:lstStyle/>
          <a:p>
            <a:pPr marL="285750" indent="-285750">
              <a:buFont typeface="Wingdings" pitchFamily="2" charset="2"/>
              <a:buChar char="§"/>
            </a:pPr>
            <a:r>
              <a:rPr lang="en-US" sz="1400" dirty="0" smtClean="0"/>
              <a:t>Over 100 thousand </a:t>
            </a:r>
            <a:r>
              <a:rPr lang="en-US" sz="1400" dirty="0"/>
              <a:t>daily active </a:t>
            </a:r>
            <a:r>
              <a:rPr lang="en-US" sz="1400" dirty="0" smtClean="0"/>
              <a:t>users</a:t>
            </a:r>
          </a:p>
          <a:p>
            <a:pPr marL="285750" indent="-285750">
              <a:buFont typeface="Wingdings" pitchFamily="2" charset="2"/>
              <a:buChar char="§"/>
            </a:pPr>
            <a:r>
              <a:rPr lang="en-US" sz="1400" dirty="0" smtClean="0"/>
              <a:t>Created Age of Chaos, one of the most popular massively multiplayer online game </a:t>
            </a:r>
          </a:p>
          <a:p>
            <a:pPr marL="285750" indent="-285750">
              <a:buFont typeface="Wingdings" pitchFamily="2" charset="2"/>
              <a:buChar char="§"/>
            </a:pPr>
            <a:r>
              <a:rPr lang="en-US" sz="1400" dirty="0" smtClean="0"/>
              <a:t>Platforms across Android and </a:t>
            </a:r>
            <a:r>
              <a:rPr lang="en-US" sz="1400" dirty="0" err="1" smtClean="0"/>
              <a:t>iOS</a:t>
            </a:r>
            <a:endParaRPr lang="en-US" sz="1400" dirty="0" smtClean="0"/>
          </a:p>
          <a:p>
            <a:pPr marL="285750" indent="-285750">
              <a:buFont typeface="Wingdings" pitchFamily="2" charset="2"/>
              <a:buChar char="§"/>
            </a:pPr>
            <a:r>
              <a:rPr lang="en-US" sz="1400" dirty="0" smtClean="0"/>
              <a:t>Breakout mobile gaming company in Mountain View</a:t>
            </a:r>
          </a:p>
        </p:txBody>
      </p:sp>
      <p:sp>
        <p:nvSpPr>
          <p:cNvPr id="24" name="TextBox 23"/>
          <p:cNvSpPr txBox="1"/>
          <p:nvPr/>
        </p:nvSpPr>
        <p:spPr>
          <a:xfrm>
            <a:off x="381000" y="4267200"/>
            <a:ext cx="3931920" cy="369332"/>
          </a:xfrm>
          <a:prstGeom prst="rect">
            <a:avLst/>
          </a:prstGeom>
          <a:solidFill>
            <a:srgbClr val="C31618"/>
          </a:solidFill>
        </p:spPr>
        <p:txBody>
          <a:bodyPr wrap="square" rtlCol="0">
            <a:spAutoFit/>
          </a:bodyPr>
          <a:lstStyle/>
          <a:p>
            <a:pPr algn="ctr"/>
            <a:r>
              <a:rPr lang="en-US" b="1" dirty="0" smtClean="0">
                <a:solidFill>
                  <a:schemeClr val="bg1"/>
                </a:solidFill>
              </a:rPr>
              <a:t>Why they are key?</a:t>
            </a:r>
            <a:endParaRPr lang="en-US" b="1" dirty="0">
              <a:solidFill>
                <a:schemeClr val="bg1"/>
              </a:solidFill>
            </a:endParaRPr>
          </a:p>
        </p:txBody>
      </p:sp>
      <p:sp>
        <p:nvSpPr>
          <p:cNvPr id="25" name="TextBox 24"/>
          <p:cNvSpPr txBox="1"/>
          <p:nvPr/>
        </p:nvSpPr>
        <p:spPr>
          <a:xfrm>
            <a:off x="381000" y="4614153"/>
            <a:ext cx="3931920" cy="1169551"/>
          </a:xfrm>
          <a:prstGeom prst="rect">
            <a:avLst/>
          </a:prstGeom>
          <a:solidFill>
            <a:srgbClr val="DDDDDD"/>
          </a:solidFill>
        </p:spPr>
        <p:txBody>
          <a:bodyPr wrap="square" rtlCol="0">
            <a:spAutoFit/>
          </a:bodyPr>
          <a:lstStyle/>
          <a:p>
            <a:r>
              <a:rPr lang="en-US" sz="1400" dirty="0" smtClean="0"/>
              <a:t>In just less than a year, lvl6 has a massively multiplayer online game with over 100,000 users and active players. This got the attention of incubator, Y </a:t>
            </a:r>
            <a:r>
              <a:rPr lang="en-US" sz="1400" dirty="0" err="1" smtClean="0"/>
              <a:t>Combinator</a:t>
            </a:r>
            <a:r>
              <a:rPr lang="en-US" sz="1400" dirty="0" smtClean="0"/>
              <a:t>, who awarded them with a top 10 2012 idea award.</a:t>
            </a:r>
            <a:endParaRPr lang="en-US" sz="1400" dirty="0"/>
          </a:p>
        </p:txBody>
      </p:sp>
      <p:pic>
        <p:nvPicPr>
          <p:cNvPr id="2" name="Picture 1"/>
          <p:cNvPicPr>
            <a:picLocks noChangeAspect="1"/>
          </p:cNvPicPr>
          <p:nvPr/>
        </p:nvPicPr>
        <p:blipFill>
          <a:blip r:embed="rId4"/>
          <a:stretch>
            <a:fillRect/>
          </a:stretch>
        </p:blipFill>
        <p:spPr>
          <a:xfrm>
            <a:off x="457200" y="914400"/>
            <a:ext cx="2737658" cy="990600"/>
          </a:xfrm>
          <a:prstGeom prst="rect">
            <a:avLst/>
          </a:prstGeom>
        </p:spPr>
      </p:pic>
      <p:pic>
        <p:nvPicPr>
          <p:cNvPr id="3" name="Picture 2"/>
          <p:cNvPicPr>
            <a:picLocks noChangeAspect="1"/>
          </p:cNvPicPr>
          <p:nvPr/>
        </p:nvPicPr>
        <p:blipFill>
          <a:blip r:embed="rId5"/>
          <a:stretch>
            <a:fillRect/>
          </a:stretch>
        </p:blipFill>
        <p:spPr>
          <a:xfrm>
            <a:off x="4572000" y="4953000"/>
            <a:ext cx="4191000" cy="838200"/>
          </a:xfrm>
          <a:prstGeom prst="rect">
            <a:avLst/>
          </a:prstGeom>
        </p:spPr>
      </p:pic>
      <p:cxnSp>
        <p:nvCxnSpPr>
          <p:cNvPr id="18" name="Straight Connector 17"/>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19" name="TextBox 18"/>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20" name="TextBox 19"/>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21" name="TextBox 20"/>
          <p:cNvSpPr txBox="1"/>
          <p:nvPr/>
        </p:nvSpPr>
        <p:spPr>
          <a:xfrm>
            <a:off x="5015996" y="6475685"/>
            <a:ext cx="1295400" cy="338554"/>
          </a:xfrm>
          <a:prstGeom prst="rect">
            <a:avLst/>
          </a:prstGeom>
          <a:noFill/>
        </p:spPr>
        <p:txBody>
          <a:bodyPr wrap="square" rtlCol="0">
            <a:spAutoFit/>
          </a:bodyPr>
          <a:lstStyle/>
          <a:p>
            <a:pPr algn="ctr"/>
            <a:r>
              <a:rPr lang="en-US" sz="1600" b="1" dirty="0" smtClean="0">
                <a:solidFill>
                  <a:srgbClr val="C31618"/>
                </a:solidFill>
              </a:rPr>
              <a:t>Companies</a:t>
            </a:r>
            <a:endParaRPr lang="en-US" sz="1600" b="1" dirty="0">
              <a:solidFill>
                <a:srgbClr val="C31618"/>
              </a:solidFill>
            </a:endParaRPr>
          </a:p>
        </p:txBody>
      </p:sp>
      <p:sp>
        <p:nvSpPr>
          <p:cNvPr id="28" name="TextBox 27"/>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pic>
        <p:nvPicPr>
          <p:cNvPr id="4" name="Picture 3"/>
          <p:cNvPicPr>
            <a:picLocks noChangeAspect="1"/>
          </p:cNvPicPr>
          <p:nvPr/>
        </p:nvPicPr>
        <p:blipFill>
          <a:blip r:embed="rId6"/>
          <a:stretch>
            <a:fillRect/>
          </a:stretch>
        </p:blipFill>
        <p:spPr>
          <a:xfrm>
            <a:off x="4572000" y="2044700"/>
            <a:ext cx="4140200" cy="2755900"/>
          </a:xfrm>
          <a:prstGeom prst="rect">
            <a:avLst/>
          </a:prstGeom>
        </p:spPr>
      </p:pic>
    </p:spTree>
    <p:extLst>
      <p:ext uri="{BB962C8B-B14F-4D97-AF65-F5344CB8AC3E}">
        <p14:creationId xmlns:p14="http://schemas.microsoft.com/office/powerpoint/2010/main" val="2124671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lvl6 Databases</a:t>
            </a:r>
            <a:endParaRPr lang="en-US" sz="3200" dirty="0">
              <a:latin typeface="Arial" pitchFamily="34" charset="0"/>
              <a:cs typeface="Arial" pitchFamily="34" charset="0"/>
            </a:endParaRPr>
          </a:p>
        </p:txBody>
      </p:sp>
      <p:sp>
        <p:nvSpPr>
          <p:cNvPr id="20" name="TextBox 19"/>
          <p:cNvSpPr txBox="1"/>
          <p:nvPr/>
        </p:nvSpPr>
        <p:spPr>
          <a:xfrm>
            <a:off x="4572000" y="1368623"/>
            <a:ext cx="3931920" cy="307777"/>
          </a:xfrm>
          <a:prstGeom prst="rect">
            <a:avLst/>
          </a:prstGeom>
          <a:solidFill>
            <a:srgbClr val="DDDDDD"/>
          </a:solidFill>
        </p:spPr>
        <p:txBody>
          <a:bodyPr wrap="square" rtlCol="0">
            <a:spAutoFit/>
          </a:bodyPr>
          <a:lstStyle/>
          <a:p>
            <a:r>
              <a:rPr lang="en-US" sz="1400" dirty="0" smtClean="0"/>
              <a:t>Leaderboards for games</a:t>
            </a:r>
          </a:p>
        </p:txBody>
      </p:sp>
      <p:pic>
        <p:nvPicPr>
          <p:cNvPr id="3078" name="Picture 6" descr="http://alex.leonard.ie/wp-content/uploads/2010/08/MySQL-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407" y="5033034"/>
            <a:ext cx="2349067" cy="1215366"/>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a:off x="214504" y="2209800"/>
            <a:ext cx="8610599" cy="0"/>
          </a:xfrm>
          <a:prstGeom prst="line">
            <a:avLst/>
          </a:prstGeom>
          <a:ln>
            <a:solidFill>
              <a:srgbClr val="969696"/>
            </a:solidFill>
          </a:ln>
          <a:effectLst/>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214504" y="4953000"/>
            <a:ext cx="8610599" cy="0"/>
          </a:xfrm>
          <a:prstGeom prst="line">
            <a:avLst/>
          </a:prstGeom>
          <a:ln>
            <a:solidFill>
              <a:srgbClr val="969696"/>
            </a:solidFill>
          </a:ln>
          <a:effectLst/>
        </p:spPr>
        <p:style>
          <a:lnRef idx="2">
            <a:schemeClr val="dk1"/>
          </a:lnRef>
          <a:fillRef idx="0">
            <a:schemeClr val="dk1"/>
          </a:fillRef>
          <a:effectRef idx="1">
            <a:schemeClr val="dk1"/>
          </a:effectRef>
          <a:fontRef idx="minor">
            <a:schemeClr val="tx1"/>
          </a:fontRef>
        </p:style>
      </p:cxnSp>
      <p:sp>
        <p:nvSpPr>
          <p:cNvPr id="29" name="TextBox 28"/>
          <p:cNvSpPr txBox="1"/>
          <p:nvPr/>
        </p:nvSpPr>
        <p:spPr>
          <a:xfrm>
            <a:off x="4572000" y="2684223"/>
            <a:ext cx="3931920" cy="307777"/>
          </a:xfrm>
          <a:prstGeom prst="rect">
            <a:avLst/>
          </a:prstGeom>
          <a:solidFill>
            <a:srgbClr val="DDDDDD"/>
          </a:solidFill>
        </p:spPr>
        <p:txBody>
          <a:bodyPr wrap="square" rtlCol="0">
            <a:spAutoFit/>
          </a:bodyPr>
          <a:lstStyle/>
          <a:p>
            <a:r>
              <a:rPr lang="en-US" sz="1400" dirty="0" smtClean="0"/>
              <a:t>Statistics</a:t>
            </a:r>
            <a:r>
              <a:rPr lang="en-US" sz="1400" dirty="0"/>
              <a:t>, </a:t>
            </a:r>
            <a:r>
              <a:rPr lang="en-US" sz="1400" dirty="0" smtClean="0"/>
              <a:t>rollups</a:t>
            </a:r>
            <a:r>
              <a:rPr lang="en-US" sz="1400" dirty="0"/>
              <a:t>, and various data</a:t>
            </a:r>
          </a:p>
        </p:txBody>
      </p:sp>
      <p:sp>
        <p:nvSpPr>
          <p:cNvPr id="30" name="TextBox 29"/>
          <p:cNvSpPr txBox="1"/>
          <p:nvPr/>
        </p:nvSpPr>
        <p:spPr>
          <a:xfrm>
            <a:off x="4572000" y="5483423"/>
            <a:ext cx="3931920" cy="307777"/>
          </a:xfrm>
          <a:prstGeom prst="rect">
            <a:avLst/>
          </a:prstGeom>
          <a:solidFill>
            <a:srgbClr val="DDDDDD"/>
          </a:solidFill>
        </p:spPr>
        <p:txBody>
          <a:bodyPr wrap="square" rtlCol="0">
            <a:spAutoFit/>
          </a:bodyPr>
          <a:lstStyle/>
          <a:p>
            <a:r>
              <a:rPr lang="en-US" sz="1400" dirty="0" smtClean="0"/>
              <a:t>Warehouse </a:t>
            </a:r>
          </a:p>
        </p:txBody>
      </p:sp>
      <p:pic>
        <p:nvPicPr>
          <p:cNvPr id="2050" name="Picture 2" descr="http://redis.io/images/redis-300dpi.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7749" y="1066800"/>
            <a:ext cx="2524382" cy="8419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magentocommerce.com/magento-connect/media/catalog/product/cache/9/image/468x300/9df78eab33525d08d6e5fb8d27136e95/c/a/cassandra_logo_1__1.p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4781" y="1752600"/>
            <a:ext cx="3470320" cy="22245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pinscale.github.com/elasticsearch/img-jugm/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461" y="3814285"/>
            <a:ext cx="2930960" cy="910115"/>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p:cNvCxnSpPr/>
          <p:nvPr/>
        </p:nvCxnSpPr>
        <p:spPr>
          <a:xfrm>
            <a:off x="214504" y="3581864"/>
            <a:ext cx="8610599" cy="0"/>
          </a:xfrm>
          <a:prstGeom prst="line">
            <a:avLst/>
          </a:prstGeom>
          <a:ln>
            <a:solidFill>
              <a:srgbClr val="969696"/>
            </a:solidFill>
          </a:ln>
          <a:effectLst/>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4572000" y="4111823"/>
            <a:ext cx="3931920" cy="307777"/>
          </a:xfrm>
          <a:prstGeom prst="rect">
            <a:avLst/>
          </a:prstGeom>
          <a:solidFill>
            <a:srgbClr val="DDDDDD"/>
          </a:solidFill>
        </p:spPr>
        <p:txBody>
          <a:bodyPr wrap="square" rtlCol="0">
            <a:spAutoFit/>
          </a:bodyPr>
          <a:lstStyle/>
          <a:p>
            <a:r>
              <a:rPr lang="en-US" sz="1400" dirty="0" smtClean="0"/>
              <a:t>Log in data and functionality</a:t>
            </a:r>
          </a:p>
        </p:txBody>
      </p:sp>
      <p:cxnSp>
        <p:nvCxnSpPr>
          <p:cNvPr id="41" name="Straight Connector 40"/>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42" name="TextBox 41"/>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43" name="TextBox 42"/>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44" name="TextBox 43"/>
          <p:cNvSpPr txBox="1"/>
          <p:nvPr/>
        </p:nvSpPr>
        <p:spPr>
          <a:xfrm>
            <a:off x="5015996" y="6475685"/>
            <a:ext cx="1295400" cy="338554"/>
          </a:xfrm>
          <a:prstGeom prst="rect">
            <a:avLst/>
          </a:prstGeom>
          <a:noFill/>
        </p:spPr>
        <p:txBody>
          <a:bodyPr wrap="square" rtlCol="0">
            <a:spAutoFit/>
          </a:bodyPr>
          <a:lstStyle/>
          <a:p>
            <a:pPr algn="ctr"/>
            <a:r>
              <a:rPr lang="en-US" sz="1600" b="1" dirty="0" smtClean="0">
                <a:solidFill>
                  <a:srgbClr val="C31618"/>
                </a:solidFill>
              </a:rPr>
              <a:t>Companies</a:t>
            </a:r>
            <a:endParaRPr lang="en-US" sz="1600" b="1" dirty="0">
              <a:solidFill>
                <a:srgbClr val="C31618"/>
              </a:solidFill>
            </a:endParaRPr>
          </a:p>
        </p:txBody>
      </p:sp>
      <p:sp>
        <p:nvSpPr>
          <p:cNvPr id="45" name="TextBox 44"/>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spTree>
    <p:extLst>
      <p:ext uri="{BB962C8B-B14F-4D97-AF65-F5344CB8AC3E}">
        <p14:creationId xmlns:p14="http://schemas.microsoft.com/office/powerpoint/2010/main" val="20076866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lvl6</a:t>
            </a:r>
            <a:endParaRPr lang="en-US" sz="3200" dirty="0">
              <a:latin typeface="Arial" pitchFamily="34" charset="0"/>
              <a:cs typeface="Arial" pitchFamily="34" charset="0"/>
            </a:endParaRPr>
          </a:p>
        </p:txBody>
      </p:sp>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457200" y="1219200"/>
            <a:ext cx="3931920" cy="369332"/>
          </a:xfrm>
          <a:prstGeom prst="rect">
            <a:avLst/>
          </a:prstGeom>
          <a:solidFill>
            <a:srgbClr val="C31618"/>
          </a:solidFill>
        </p:spPr>
        <p:txBody>
          <a:bodyPr wrap="square" rtlCol="0">
            <a:spAutoFit/>
          </a:bodyPr>
          <a:lstStyle/>
          <a:p>
            <a:pPr algn="ctr"/>
            <a:r>
              <a:rPr lang="en-US" b="1" dirty="0" smtClean="0">
                <a:solidFill>
                  <a:schemeClr val="bg1"/>
                </a:solidFill>
              </a:rPr>
              <a:t>Scalability</a:t>
            </a:r>
            <a:endParaRPr lang="en-US" b="1" dirty="0">
              <a:solidFill>
                <a:schemeClr val="bg1"/>
              </a:solidFill>
            </a:endParaRPr>
          </a:p>
        </p:txBody>
      </p:sp>
      <p:sp>
        <p:nvSpPr>
          <p:cNvPr id="25" name="TextBox 24"/>
          <p:cNvSpPr txBox="1"/>
          <p:nvPr/>
        </p:nvSpPr>
        <p:spPr>
          <a:xfrm>
            <a:off x="457200" y="1588532"/>
            <a:ext cx="3931920" cy="1600438"/>
          </a:xfrm>
          <a:prstGeom prst="rect">
            <a:avLst/>
          </a:prstGeom>
          <a:solidFill>
            <a:srgbClr val="DDDDDD"/>
          </a:solidFill>
        </p:spPr>
        <p:txBody>
          <a:bodyPr wrap="square" rtlCol="0">
            <a:spAutoFit/>
          </a:bodyPr>
          <a:lstStyle/>
          <a:p>
            <a:r>
              <a:rPr lang="en-US" sz="1400" dirty="0" smtClean="0"/>
              <a:t>Since lvl6 uses MySQL now, it is going to hit a write limit eventually. With even more users registering and Age Of Chaos rapidly growing, scalability is a key issue for lvl6’s future database choices. Currently to bypass this issue they are considering </a:t>
            </a:r>
            <a:r>
              <a:rPr lang="en-US" sz="1400" dirty="0" err="1" smtClean="0"/>
              <a:t>sharding</a:t>
            </a:r>
            <a:r>
              <a:rPr lang="en-US" sz="1400" dirty="0" smtClean="0"/>
              <a:t> or indexing to keep compatibility with current code base.</a:t>
            </a:r>
            <a:endParaRPr lang="en-US" sz="1400" dirty="0"/>
          </a:p>
        </p:txBody>
      </p:sp>
      <p:pic>
        <p:nvPicPr>
          <p:cNvPr id="4" name="Picture 3"/>
          <p:cNvPicPr>
            <a:picLocks noChangeAspect="1"/>
          </p:cNvPicPr>
          <p:nvPr/>
        </p:nvPicPr>
        <p:blipFill>
          <a:blip r:embed="rId4"/>
          <a:stretch>
            <a:fillRect/>
          </a:stretch>
        </p:blipFill>
        <p:spPr>
          <a:xfrm>
            <a:off x="4648200" y="2012882"/>
            <a:ext cx="3962400" cy="2940118"/>
          </a:xfrm>
          <a:prstGeom prst="rect">
            <a:avLst/>
          </a:prstGeom>
          <a:ln w="38100" cap="sq">
            <a:solidFill>
              <a:srgbClr val="000000"/>
            </a:solidFill>
            <a:prstDash val="solid"/>
            <a:miter lim="800000"/>
          </a:ln>
          <a:effectLst/>
        </p:spPr>
      </p:pic>
      <p:sp>
        <p:nvSpPr>
          <p:cNvPr id="21" name="TextBox 20"/>
          <p:cNvSpPr txBox="1"/>
          <p:nvPr/>
        </p:nvSpPr>
        <p:spPr>
          <a:xfrm>
            <a:off x="4610856" y="1600200"/>
            <a:ext cx="4038600" cy="381000"/>
          </a:xfrm>
          <a:prstGeom prst="rect">
            <a:avLst/>
          </a:prstGeom>
          <a:solidFill>
            <a:srgbClr val="C31618"/>
          </a:solidFill>
        </p:spPr>
        <p:txBody>
          <a:bodyPr wrap="square" rtlCol="0">
            <a:spAutoFit/>
          </a:bodyPr>
          <a:lstStyle/>
          <a:p>
            <a:pPr algn="ctr"/>
            <a:r>
              <a:rPr lang="en-US" b="1" dirty="0" smtClean="0">
                <a:solidFill>
                  <a:schemeClr val="bg1"/>
                </a:solidFill>
              </a:rPr>
              <a:t>User Acquisition</a:t>
            </a:r>
            <a:endParaRPr lang="en-US" b="1" dirty="0">
              <a:solidFill>
                <a:schemeClr val="bg1"/>
              </a:solidFill>
            </a:endParaRPr>
          </a:p>
        </p:txBody>
      </p:sp>
      <p:cxnSp>
        <p:nvCxnSpPr>
          <p:cNvPr id="29" name="Straight Connector 28"/>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30" name="TextBox 29"/>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31" name="TextBox 30"/>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32" name="TextBox 31"/>
          <p:cNvSpPr txBox="1"/>
          <p:nvPr/>
        </p:nvSpPr>
        <p:spPr>
          <a:xfrm>
            <a:off x="5015996" y="6475685"/>
            <a:ext cx="1295400" cy="338554"/>
          </a:xfrm>
          <a:prstGeom prst="rect">
            <a:avLst/>
          </a:prstGeom>
          <a:noFill/>
        </p:spPr>
        <p:txBody>
          <a:bodyPr wrap="square" rtlCol="0">
            <a:spAutoFit/>
          </a:bodyPr>
          <a:lstStyle/>
          <a:p>
            <a:pPr algn="ctr"/>
            <a:r>
              <a:rPr lang="en-US" sz="1600" b="1" dirty="0" smtClean="0">
                <a:solidFill>
                  <a:srgbClr val="C31618"/>
                </a:solidFill>
              </a:rPr>
              <a:t>Companies</a:t>
            </a:r>
            <a:endParaRPr lang="en-US" sz="1600" b="1" dirty="0">
              <a:solidFill>
                <a:srgbClr val="C31618"/>
              </a:solidFill>
            </a:endParaRPr>
          </a:p>
        </p:txBody>
      </p:sp>
      <p:sp>
        <p:nvSpPr>
          <p:cNvPr id="33" name="TextBox 32"/>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pic>
        <p:nvPicPr>
          <p:cNvPr id="2" name="Picture 1"/>
          <p:cNvPicPr>
            <a:picLocks noChangeAspect="1"/>
          </p:cNvPicPr>
          <p:nvPr/>
        </p:nvPicPr>
        <p:blipFill>
          <a:blip r:embed="rId5"/>
          <a:stretch>
            <a:fillRect/>
          </a:stretch>
        </p:blipFill>
        <p:spPr>
          <a:xfrm>
            <a:off x="457200" y="3352800"/>
            <a:ext cx="4051300" cy="2717800"/>
          </a:xfrm>
          <a:prstGeom prst="rect">
            <a:avLst/>
          </a:prstGeom>
        </p:spPr>
      </p:pic>
    </p:spTree>
    <p:extLst>
      <p:ext uri="{BB962C8B-B14F-4D97-AF65-F5344CB8AC3E}">
        <p14:creationId xmlns:p14="http://schemas.microsoft.com/office/powerpoint/2010/main" val="7000639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lvl6</a:t>
            </a:r>
            <a:endParaRPr lang="en-US" sz="3200" dirty="0">
              <a:latin typeface="Arial" pitchFamily="34" charset="0"/>
              <a:cs typeface="Arial" pitchFamily="34" charset="0"/>
            </a:endParaRPr>
          </a:p>
        </p:txBody>
      </p:sp>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81000" y="1371600"/>
            <a:ext cx="3048000" cy="369332"/>
          </a:xfrm>
          <a:prstGeom prst="rect">
            <a:avLst/>
          </a:prstGeom>
          <a:solidFill>
            <a:srgbClr val="C31618"/>
          </a:solidFill>
        </p:spPr>
        <p:txBody>
          <a:bodyPr wrap="square" rtlCol="0">
            <a:spAutoFit/>
          </a:bodyPr>
          <a:lstStyle/>
          <a:p>
            <a:pPr algn="ctr"/>
            <a:r>
              <a:rPr lang="en-US" b="1" dirty="0" smtClean="0">
                <a:solidFill>
                  <a:schemeClr val="bg1"/>
                </a:solidFill>
              </a:rPr>
              <a:t>Throughput</a:t>
            </a:r>
            <a:endParaRPr lang="en-US" b="1" dirty="0">
              <a:solidFill>
                <a:schemeClr val="bg1"/>
              </a:solidFill>
            </a:endParaRPr>
          </a:p>
        </p:txBody>
      </p:sp>
      <p:sp>
        <p:nvSpPr>
          <p:cNvPr id="9" name="TextBox 8"/>
          <p:cNvSpPr txBox="1"/>
          <p:nvPr/>
        </p:nvSpPr>
        <p:spPr>
          <a:xfrm>
            <a:off x="380999" y="1740932"/>
            <a:ext cx="3048001" cy="2297668"/>
          </a:xfrm>
          <a:prstGeom prst="rect">
            <a:avLst/>
          </a:prstGeom>
          <a:solidFill>
            <a:srgbClr val="DDDDDD"/>
          </a:solidFill>
        </p:spPr>
        <p:txBody>
          <a:bodyPr wrap="square" rtlCol="0">
            <a:spAutoFit/>
          </a:bodyPr>
          <a:lstStyle/>
          <a:p>
            <a:r>
              <a:rPr lang="en-US" sz="1400" dirty="0" smtClean="0"/>
              <a:t>On a massively scalable and very responsive game such as Age of Chaos, throughput is important. With multiple interactions in a massively multiplayer game there are millions of interactions of data. Especially to support battles, locations, communications, friends, and other features, lvl6 needs database architecture that allows for fast read and write transactions. </a:t>
            </a:r>
            <a:endParaRPr lang="en-US" sz="1400" dirty="0"/>
          </a:p>
        </p:txBody>
      </p:sp>
      <p:pic>
        <p:nvPicPr>
          <p:cNvPr id="20" name="Picture 19"/>
          <p:cNvPicPr>
            <a:picLocks noChangeAspect="1"/>
          </p:cNvPicPr>
          <p:nvPr/>
        </p:nvPicPr>
        <p:blipFill>
          <a:blip r:embed="rId4"/>
          <a:stretch>
            <a:fillRect/>
          </a:stretch>
        </p:blipFill>
        <p:spPr>
          <a:xfrm>
            <a:off x="381000" y="4724400"/>
            <a:ext cx="2737658" cy="990600"/>
          </a:xfrm>
          <a:prstGeom prst="rect">
            <a:avLst/>
          </a:prstGeom>
        </p:spPr>
      </p:pic>
      <p:cxnSp>
        <p:nvCxnSpPr>
          <p:cNvPr id="24" name="Straight Connector 23"/>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25" name="TextBox 24"/>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28" name="TextBox 27"/>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29" name="TextBox 28"/>
          <p:cNvSpPr txBox="1"/>
          <p:nvPr/>
        </p:nvSpPr>
        <p:spPr>
          <a:xfrm>
            <a:off x="5015996" y="6475685"/>
            <a:ext cx="1295400" cy="338554"/>
          </a:xfrm>
          <a:prstGeom prst="rect">
            <a:avLst/>
          </a:prstGeom>
          <a:noFill/>
        </p:spPr>
        <p:txBody>
          <a:bodyPr wrap="square" rtlCol="0">
            <a:spAutoFit/>
          </a:bodyPr>
          <a:lstStyle/>
          <a:p>
            <a:pPr algn="ctr"/>
            <a:r>
              <a:rPr lang="en-US" sz="1600" b="1" dirty="0" smtClean="0">
                <a:solidFill>
                  <a:srgbClr val="C31618"/>
                </a:solidFill>
              </a:rPr>
              <a:t>Companies</a:t>
            </a:r>
            <a:endParaRPr lang="en-US" sz="1600" b="1" dirty="0">
              <a:solidFill>
                <a:srgbClr val="C31618"/>
              </a:solidFill>
            </a:endParaRPr>
          </a:p>
        </p:txBody>
      </p:sp>
      <p:sp>
        <p:nvSpPr>
          <p:cNvPr id="30" name="TextBox 29"/>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pic>
        <p:nvPicPr>
          <p:cNvPr id="3" name="Picture 2"/>
          <p:cNvPicPr>
            <a:picLocks noChangeAspect="1"/>
          </p:cNvPicPr>
          <p:nvPr/>
        </p:nvPicPr>
        <p:blipFill>
          <a:blip r:embed="rId5"/>
          <a:stretch>
            <a:fillRect/>
          </a:stretch>
        </p:blipFill>
        <p:spPr>
          <a:xfrm>
            <a:off x="3886200" y="1905000"/>
            <a:ext cx="4483100" cy="3022600"/>
          </a:xfrm>
          <a:prstGeom prst="rect">
            <a:avLst/>
          </a:prstGeom>
        </p:spPr>
      </p:pic>
    </p:spTree>
    <p:extLst>
      <p:ext uri="{BB962C8B-B14F-4D97-AF65-F5344CB8AC3E}">
        <p14:creationId xmlns:p14="http://schemas.microsoft.com/office/powerpoint/2010/main" val="20958538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53425"/>
            <a:ext cx="6324600" cy="1077218"/>
          </a:xfrm>
          <a:prstGeom prst="rect">
            <a:avLst/>
          </a:prstGeom>
          <a:noFill/>
        </p:spPr>
        <p:txBody>
          <a:bodyPr wrap="square" rtlCol="0">
            <a:spAutoFit/>
          </a:bodyPr>
          <a:lstStyle/>
          <a:p>
            <a:r>
              <a:rPr lang="en-US" sz="3200" dirty="0" err="1" smtClean="0">
                <a:latin typeface="Arial" pitchFamily="34" charset="0"/>
                <a:cs typeface="Arial" pitchFamily="34" charset="0"/>
              </a:rPr>
              <a:t>Nordeus</a:t>
            </a:r>
            <a:r>
              <a:rPr lang="en-US" sz="3200" dirty="0" smtClean="0">
                <a:latin typeface="Arial" pitchFamily="34" charset="0"/>
                <a:cs typeface="Arial" pitchFamily="34" charset="0"/>
              </a:rPr>
              <a:t> Overview</a:t>
            </a:r>
          </a:p>
          <a:p>
            <a:endParaRPr lang="en-US" sz="3200" dirty="0">
              <a:latin typeface="Arial" pitchFamily="34" charset="0"/>
              <a:cs typeface="Arial" pitchFamily="34" charset="0"/>
            </a:endParaRPr>
          </a:p>
        </p:txBody>
      </p:sp>
      <p:sp>
        <p:nvSpPr>
          <p:cNvPr id="2" name="TextBox 1"/>
          <p:cNvSpPr txBox="1"/>
          <p:nvPr/>
        </p:nvSpPr>
        <p:spPr>
          <a:xfrm>
            <a:off x="411480" y="5943600"/>
            <a:ext cx="8351520" cy="307777"/>
          </a:xfrm>
          <a:prstGeom prst="rect">
            <a:avLst/>
          </a:prstGeom>
          <a:solidFill>
            <a:srgbClr val="C31618"/>
          </a:solidFill>
          <a:ln w="3175">
            <a:solidFill>
              <a:srgbClr val="C31618"/>
            </a:solidFill>
          </a:ln>
        </p:spPr>
        <p:txBody>
          <a:bodyPr wrap="square" rtlCol="0">
            <a:spAutoFit/>
          </a:bodyPr>
          <a:lstStyle/>
          <a:p>
            <a:pPr algn="ctr"/>
            <a:r>
              <a:rPr lang="en-US" sz="1400" dirty="0" err="1" smtClean="0">
                <a:solidFill>
                  <a:schemeClr val="bg1"/>
                </a:solidFill>
              </a:rPr>
              <a:t>Nordeus</a:t>
            </a:r>
            <a:r>
              <a:rPr lang="en-US" sz="1400" dirty="0" smtClean="0">
                <a:solidFill>
                  <a:schemeClr val="bg1"/>
                </a:solidFill>
              </a:rPr>
              <a:t> is one of the most popular sports games makers in Europe</a:t>
            </a:r>
            <a:endParaRPr lang="en-US" sz="1400" dirty="0">
              <a:solidFill>
                <a:schemeClr val="bg1"/>
              </a:solidFill>
            </a:endParaRPr>
          </a:p>
        </p:txBody>
      </p:sp>
      <p:graphicFrame>
        <p:nvGraphicFramePr>
          <p:cNvPr id="19" name="Diagram 18"/>
          <p:cNvGraphicFramePr/>
          <p:nvPr>
            <p:extLst>
              <p:ext uri="{D42A27DB-BD31-4B8C-83A1-F6EECF244321}">
                <p14:modId xmlns:p14="http://schemas.microsoft.com/office/powerpoint/2010/main" val="2961649841"/>
              </p:ext>
            </p:extLst>
          </p:nvPr>
        </p:nvGraphicFramePr>
        <p:xfrm>
          <a:off x="304800" y="1055456"/>
          <a:ext cx="8534400" cy="47357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3" name="Straight Connector 12"/>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15" name="TextBox 14"/>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17" name="TextBox 16"/>
          <p:cNvSpPr txBox="1"/>
          <p:nvPr/>
        </p:nvSpPr>
        <p:spPr>
          <a:xfrm>
            <a:off x="5015996" y="6475685"/>
            <a:ext cx="1295400" cy="338554"/>
          </a:xfrm>
          <a:prstGeom prst="rect">
            <a:avLst/>
          </a:prstGeom>
          <a:noFill/>
        </p:spPr>
        <p:txBody>
          <a:bodyPr wrap="square" rtlCol="0">
            <a:spAutoFit/>
          </a:bodyPr>
          <a:lstStyle/>
          <a:p>
            <a:pPr algn="ctr"/>
            <a:r>
              <a:rPr lang="en-US" sz="1600" b="1" dirty="0" smtClean="0">
                <a:solidFill>
                  <a:srgbClr val="C31618"/>
                </a:solidFill>
              </a:rPr>
              <a:t>Companies</a:t>
            </a:r>
            <a:endParaRPr lang="en-US" sz="1600" b="1" dirty="0">
              <a:solidFill>
                <a:srgbClr val="C31618"/>
              </a:solidFill>
            </a:endParaRPr>
          </a:p>
        </p:txBody>
      </p:sp>
      <p:sp>
        <p:nvSpPr>
          <p:cNvPr id="18" name="TextBox 17"/>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spTree>
    <p:extLst>
      <p:ext uri="{BB962C8B-B14F-4D97-AF65-F5344CB8AC3E}">
        <p14:creationId xmlns:p14="http://schemas.microsoft.com/office/powerpoint/2010/main" val="29025582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53425"/>
            <a:ext cx="6324600" cy="584775"/>
          </a:xfrm>
          <a:prstGeom prst="rect">
            <a:avLst/>
          </a:prstGeom>
          <a:noFill/>
        </p:spPr>
        <p:txBody>
          <a:bodyPr wrap="square" rtlCol="0">
            <a:spAutoFit/>
          </a:bodyPr>
          <a:lstStyle/>
          <a:p>
            <a:r>
              <a:rPr lang="en-US" sz="3200" dirty="0" err="1" smtClean="0">
                <a:latin typeface="Arial" pitchFamily="34" charset="0"/>
                <a:cs typeface="Arial" pitchFamily="34" charset="0"/>
              </a:rPr>
              <a:t>Nordeus</a:t>
            </a:r>
            <a:r>
              <a:rPr lang="en-US" sz="3200" dirty="0" smtClean="0">
                <a:latin typeface="Arial" pitchFamily="34" charset="0"/>
                <a:cs typeface="Arial" pitchFamily="34" charset="0"/>
              </a:rPr>
              <a:t> Databases</a:t>
            </a:r>
            <a:endParaRPr lang="en-US" sz="3200" dirty="0">
              <a:latin typeface="Arial" pitchFamily="34" charset="0"/>
              <a:cs typeface="Arial" pitchFamily="34" charset="0"/>
            </a:endParaRPr>
          </a:p>
        </p:txBody>
      </p:sp>
      <p:sp>
        <p:nvSpPr>
          <p:cNvPr id="29" name="TextBox 28"/>
          <p:cNvSpPr txBox="1"/>
          <p:nvPr/>
        </p:nvSpPr>
        <p:spPr>
          <a:xfrm>
            <a:off x="4038600" y="1905000"/>
            <a:ext cx="4876800" cy="954107"/>
          </a:xfrm>
          <a:prstGeom prst="rect">
            <a:avLst/>
          </a:prstGeom>
          <a:solidFill>
            <a:srgbClr val="DDDDDD"/>
          </a:solidFill>
        </p:spPr>
        <p:txBody>
          <a:bodyPr wrap="square" rtlCol="0">
            <a:spAutoFit/>
          </a:bodyPr>
          <a:lstStyle/>
          <a:p>
            <a:pPr marL="285750" indent="-285750"/>
            <a:r>
              <a:rPr lang="en-US" sz="1400" b="1" dirty="0" smtClean="0"/>
              <a:t>Background:</a:t>
            </a:r>
          </a:p>
          <a:p>
            <a:pPr marL="285750" indent="-285750">
              <a:buFont typeface="Arial"/>
              <a:buChar char="•"/>
            </a:pPr>
            <a:r>
              <a:rPr lang="en-US" sz="1400" dirty="0" smtClean="0"/>
              <a:t>Developed as a more “beefy” MySQL—has more featured, but is slower</a:t>
            </a:r>
            <a:endParaRPr lang="en-US" sz="1400" b="1" dirty="0"/>
          </a:p>
          <a:p>
            <a:pPr marL="285750" indent="-285750">
              <a:buFont typeface="Arial"/>
              <a:buChar char="•"/>
            </a:pPr>
            <a:endParaRPr lang="en-US" sz="1400" dirty="0" smtClean="0"/>
          </a:p>
        </p:txBody>
      </p:sp>
      <p:sp>
        <p:nvSpPr>
          <p:cNvPr id="34" name="TextBox 33"/>
          <p:cNvSpPr txBox="1"/>
          <p:nvPr/>
        </p:nvSpPr>
        <p:spPr>
          <a:xfrm>
            <a:off x="394771" y="5977024"/>
            <a:ext cx="8351520" cy="307777"/>
          </a:xfrm>
          <a:prstGeom prst="rect">
            <a:avLst/>
          </a:prstGeom>
          <a:solidFill>
            <a:srgbClr val="C31618"/>
          </a:solidFill>
          <a:ln w="3175">
            <a:solidFill>
              <a:srgbClr val="C31618"/>
            </a:solidFill>
          </a:ln>
        </p:spPr>
        <p:txBody>
          <a:bodyPr wrap="square" rtlCol="0">
            <a:spAutoFit/>
          </a:bodyPr>
          <a:lstStyle/>
          <a:p>
            <a:pPr algn="ctr"/>
            <a:r>
              <a:rPr lang="en-US" sz="1400" dirty="0" err="1" smtClean="0">
                <a:solidFill>
                  <a:schemeClr val="bg1"/>
                </a:solidFill>
              </a:rPr>
              <a:t>Nordeus</a:t>
            </a:r>
            <a:r>
              <a:rPr lang="en-US" sz="1400" dirty="0" smtClean="0">
                <a:solidFill>
                  <a:schemeClr val="bg1"/>
                </a:solidFill>
              </a:rPr>
              <a:t> is using </a:t>
            </a:r>
            <a:r>
              <a:rPr lang="en-US" sz="1400" dirty="0" err="1" smtClean="0">
                <a:solidFill>
                  <a:schemeClr val="bg1"/>
                </a:solidFill>
              </a:rPr>
              <a:t>Postgres</a:t>
            </a:r>
            <a:r>
              <a:rPr lang="en-US" sz="1400" dirty="0" smtClean="0">
                <a:solidFill>
                  <a:schemeClr val="bg1"/>
                </a:solidFill>
              </a:rPr>
              <a:t> because “it has been around for a long time,” among other reasons.</a:t>
            </a:r>
            <a:endParaRPr lang="en-US" sz="1400" dirty="0">
              <a:solidFill>
                <a:schemeClr val="bg1"/>
              </a:solidFill>
            </a:endParaRPr>
          </a:p>
        </p:txBody>
      </p:sp>
      <p:pic>
        <p:nvPicPr>
          <p:cNvPr id="2" name="Picture 1"/>
          <p:cNvPicPr>
            <a:picLocks noChangeAspect="1"/>
          </p:cNvPicPr>
          <p:nvPr/>
        </p:nvPicPr>
        <p:blipFill>
          <a:blip r:embed="rId4"/>
          <a:stretch>
            <a:fillRect/>
          </a:stretch>
        </p:blipFill>
        <p:spPr>
          <a:xfrm>
            <a:off x="692914" y="990600"/>
            <a:ext cx="2538472" cy="2010470"/>
          </a:xfrm>
          <a:prstGeom prst="rect">
            <a:avLst/>
          </a:prstGeom>
        </p:spPr>
      </p:pic>
      <p:pic>
        <p:nvPicPr>
          <p:cNvPr id="4" name="Picture 3"/>
          <p:cNvPicPr>
            <a:picLocks noChangeAspect="1"/>
          </p:cNvPicPr>
          <p:nvPr/>
        </p:nvPicPr>
        <p:blipFill>
          <a:blip r:embed="rId5"/>
          <a:stretch>
            <a:fillRect/>
          </a:stretch>
        </p:blipFill>
        <p:spPr>
          <a:xfrm>
            <a:off x="533400" y="3200400"/>
            <a:ext cx="3160551" cy="2588641"/>
          </a:xfrm>
          <a:prstGeom prst="rect">
            <a:avLst/>
          </a:prstGeom>
          <a:ln>
            <a:noFill/>
          </a:ln>
          <a:effectLst>
            <a:outerShdw blurRad="292100" dist="139700" dir="2700000" algn="tl" rotWithShape="0">
              <a:srgbClr val="333333">
                <a:alpha val="65000"/>
              </a:srgbClr>
            </a:outerShdw>
          </a:effectLst>
        </p:spPr>
      </p:pic>
      <p:cxnSp>
        <p:nvCxnSpPr>
          <p:cNvPr id="17" name="Straight Connector 16"/>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18" name="TextBox 17"/>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19" name="TextBox 18"/>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20" name="TextBox 19"/>
          <p:cNvSpPr txBox="1"/>
          <p:nvPr/>
        </p:nvSpPr>
        <p:spPr>
          <a:xfrm>
            <a:off x="5015996" y="6475685"/>
            <a:ext cx="1295400" cy="338554"/>
          </a:xfrm>
          <a:prstGeom prst="rect">
            <a:avLst/>
          </a:prstGeom>
          <a:noFill/>
        </p:spPr>
        <p:txBody>
          <a:bodyPr wrap="square" rtlCol="0">
            <a:spAutoFit/>
          </a:bodyPr>
          <a:lstStyle/>
          <a:p>
            <a:pPr algn="ctr"/>
            <a:r>
              <a:rPr lang="en-US" sz="1600" b="1" dirty="0" smtClean="0">
                <a:solidFill>
                  <a:srgbClr val="C31618"/>
                </a:solidFill>
              </a:rPr>
              <a:t>Companies</a:t>
            </a:r>
            <a:endParaRPr lang="en-US" sz="1600" b="1" dirty="0">
              <a:solidFill>
                <a:srgbClr val="C31618"/>
              </a:solidFill>
            </a:endParaRPr>
          </a:p>
        </p:txBody>
      </p:sp>
      <p:sp>
        <p:nvSpPr>
          <p:cNvPr id="21" name="TextBox 20"/>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sp>
        <p:nvSpPr>
          <p:cNvPr id="16" name="TextBox 15"/>
          <p:cNvSpPr txBox="1"/>
          <p:nvPr/>
        </p:nvSpPr>
        <p:spPr>
          <a:xfrm>
            <a:off x="4038600" y="3200400"/>
            <a:ext cx="4876800" cy="1600438"/>
          </a:xfrm>
          <a:prstGeom prst="rect">
            <a:avLst/>
          </a:prstGeom>
          <a:solidFill>
            <a:srgbClr val="DDDDDD"/>
          </a:solidFill>
        </p:spPr>
        <p:txBody>
          <a:bodyPr wrap="square" rtlCol="0">
            <a:spAutoFit/>
          </a:bodyPr>
          <a:lstStyle/>
          <a:p>
            <a:pPr marL="285750" indent="-285750"/>
            <a:r>
              <a:rPr lang="en-US" sz="1400" b="1" dirty="0" smtClean="0"/>
              <a:t>Problems:</a:t>
            </a:r>
          </a:p>
          <a:p>
            <a:pPr marL="285750" indent="-285750">
              <a:buFont typeface="Arial"/>
              <a:buChar char="•"/>
            </a:pPr>
            <a:r>
              <a:rPr lang="en-US" sz="1400" dirty="0" err="1" smtClean="0"/>
              <a:t>Postgres</a:t>
            </a:r>
            <a:r>
              <a:rPr lang="en-US" sz="1400" dirty="0" smtClean="0"/>
              <a:t> had known latency issues</a:t>
            </a:r>
          </a:p>
          <a:p>
            <a:pPr marL="285750" indent="-285750">
              <a:buFont typeface="Arial"/>
              <a:buChar char="•"/>
            </a:pPr>
            <a:r>
              <a:rPr lang="en-US" sz="1400" dirty="0" smtClean="0"/>
              <a:t>There are concurrency issues when using large data</a:t>
            </a:r>
          </a:p>
          <a:p>
            <a:pPr marL="285750" indent="-285750">
              <a:buFont typeface="Arial"/>
              <a:buChar char="•"/>
            </a:pPr>
            <a:r>
              <a:rPr lang="en-US" sz="1400" dirty="0" smtClean="0"/>
              <a:t>It is only possible to insert one item at a time</a:t>
            </a:r>
          </a:p>
          <a:p>
            <a:pPr marL="285750" indent="-285750">
              <a:buFont typeface="Arial"/>
              <a:buChar char="•"/>
            </a:pPr>
            <a:r>
              <a:rPr lang="en-US" sz="1400" dirty="0" err="1" smtClean="0"/>
              <a:t>Heroku</a:t>
            </a:r>
            <a:r>
              <a:rPr lang="en-US" sz="1400" dirty="0" smtClean="0"/>
              <a:t> just announced that there was a serious security hole with </a:t>
            </a:r>
            <a:r>
              <a:rPr lang="en-US" sz="1400" dirty="0" err="1" smtClean="0"/>
              <a:t>Postgres</a:t>
            </a:r>
            <a:r>
              <a:rPr lang="en-US" sz="1400" dirty="0" smtClean="0"/>
              <a:t> Monday</a:t>
            </a:r>
          </a:p>
          <a:p>
            <a:pPr marL="285750" indent="-285750">
              <a:buFont typeface="Arial"/>
              <a:buChar char="•"/>
            </a:pPr>
            <a:r>
              <a:rPr lang="en-US" sz="1400" dirty="0" err="1" smtClean="0"/>
              <a:t>Slony</a:t>
            </a:r>
            <a:r>
              <a:rPr lang="en-US" sz="1400" dirty="0" smtClean="0"/>
              <a:t>-I, the replicator for </a:t>
            </a:r>
            <a:r>
              <a:rPr lang="en-US" sz="1400" dirty="0" err="1" smtClean="0"/>
              <a:t>Postgres</a:t>
            </a:r>
            <a:r>
              <a:rPr lang="en-US" sz="1400" dirty="0" smtClean="0"/>
              <a:t>, is very slow (n</a:t>
            </a:r>
            <a:r>
              <a:rPr lang="en-US" sz="1400" baseline="30000" dirty="0" smtClean="0"/>
              <a:t>2</a:t>
            </a:r>
            <a:r>
              <a:rPr lang="en-US" sz="1400" dirty="0" smtClean="0"/>
              <a:t> time)</a:t>
            </a:r>
          </a:p>
        </p:txBody>
      </p:sp>
    </p:spTree>
    <p:extLst>
      <p:ext uri="{BB962C8B-B14F-4D97-AF65-F5344CB8AC3E}">
        <p14:creationId xmlns:p14="http://schemas.microsoft.com/office/powerpoint/2010/main" val="13957918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53425"/>
            <a:ext cx="6324600" cy="584775"/>
          </a:xfrm>
          <a:prstGeom prst="rect">
            <a:avLst/>
          </a:prstGeom>
          <a:noFill/>
        </p:spPr>
        <p:txBody>
          <a:bodyPr wrap="square" rtlCol="0">
            <a:spAutoFit/>
          </a:bodyPr>
          <a:lstStyle/>
          <a:p>
            <a:r>
              <a:rPr lang="en-US" sz="3200" dirty="0" err="1" smtClean="0">
                <a:latin typeface="Arial" pitchFamily="34" charset="0"/>
                <a:cs typeface="Arial" pitchFamily="34" charset="0"/>
              </a:rPr>
              <a:t>Nordeus</a:t>
            </a:r>
            <a:r>
              <a:rPr lang="en-US" sz="3200" dirty="0" smtClean="0">
                <a:latin typeface="Arial" pitchFamily="34" charset="0"/>
                <a:cs typeface="Arial" pitchFamily="34" charset="0"/>
              </a:rPr>
              <a:t> Use Cases</a:t>
            </a:r>
            <a:endParaRPr lang="en-US" sz="3200" dirty="0">
              <a:latin typeface="Arial" pitchFamily="34" charset="0"/>
              <a:cs typeface="Arial" pitchFamily="34" charset="0"/>
            </a:endParaRPr>
          </a:p>
        </p:txBody>
      </p:sp>
      <p:sp>
        <p:nvSpPr>
          <p:cNvPr id="34" name="TextBox 33"/>
          <p:cNvSpPr txBox="1"/>
          <p:nvPr/>
        </p:nvSpPr>
        <p:spPr>
          <a:xfrm>
            <a:off x="394771" y="5977024"/>
            <a:ext cx="8351520" cy="307777"/>
          </a:xfrm>
          <a:prstGeom prst="rect">
            <a:avLst/>
          </a:prstGeom>
          <a:solidFill>
            <a:srgbClr val="C31618"/>
          </a:solidFill>
          <a:ln w="3175">
            <a:solidFill>
              <a:srgbClr val="C31618"/>
            </a:solidFill>
          </a:ln>
        </p:spPr>
        <p:txBody>
          <a:bodyPr wrap="square" rtlCol="0">
            <a:spAutoFit/>
          </a:bodyPr>
          <a:lstStyle/>
          <a:p>
            <a:pPr algn="ctr"/>
            <a:r>
              <a:rPr lang="en-US" sz="1400" dirty="0" smtClean="0">
                <a:solidFill>
                  <a:schemeClr val="bg1"/>
                </a:solidFill>
              </a:rPr>
              <a:t>Real-time data interaction and structured data are important marketable features</a:t>
            </a:r>
            <a:endParaRPr lang="en-US" sz="1400" dirty="0">
              <a:solidFill>
                <a:schemeClr val="bg1"/>
              </a:solidFill>
            </a:endParaRPr>
          </a:p>
        </p:txBody>
      </p:sp>
      <p:cxnSp>
        <p:nvCxnSpPr>
          <p:cNvPr id="13" name="Straight Connector 12"/>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15" name="TextBox 14"/>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17" name="TextBox 16"/>
          <p:cNvSpPr txBox="1"/>
          <p:nvPr/>
        </p:nvSpPr>
        <p:spPr>
          <a:xfrm>
            <a:off x="5015996" y="6475685"/>
            <a:ext cx="1295400" cy="338554"/>
          </a:xfrm>
          <a:prstGeom prst="rect">
            <a:avLst/>
          </a:prstGeom>
          <a:noFill/>
        </p:spPr>
        <p:txBody>
          <a:bodyPr wrap="square" rtlCol="0">
            <a:spAutoFit/>
          </a:bodyPr>
          <a:lstStyle/>
          <a:p>
            <a:pPr algn="ctr"/>
            <a:r>
              <a:rPr lang="en-US" sz="1600" b="1" dirty="0" smtClean="0">
                <a:solidFill>
                  <a:srgbClr val="C31618"/>
                </a:solidFill>
              </a:rPr>
              <a:t>Companies</a:t>
            </a:r>
            <a:endParaRPr lang="en-US" sz="1600" b="1" dirty="0">
              <a:solidFill>
                <a:srgbClr val="C31618"/>
              </a:solidFill>
            </a:endParaRPr>
          </a:p>
        </p:txBody>
      </p:sp>
      <p:sp>
        <p:nvSpPr>
          <p:cNvPr id="18" name="TextBox 17"/>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sp>
        <p:nvSpPr>
          <p:cNvPr id="16" name="TextBox 15"/>
          <p:cNvSpPr txBox="1"/>
          <p:nvPr/>
        </p:nvSpPr>
        <p:spPr>
          <a:xfrm>
            <a:off x="533400" y="1078468"/>
            <a:ext cx="3352800" cy="369332"/>
          </a:xfrm>
          <a:prstGeom prst="rect">
            <a:avLst/>
          </a:prstGeom>
          <a:solidFill>
            <a:srgbClr val="C31618"/>
          </a:solidFill>
        </p:spPr>
        <p:txBody>
          <a:bodyPr wrap="square" rtlCol="0">
            <a:spAutoFit/>
          </a:bodyPr>
          <a:lstStyle/>
          <a:p>
            <a:pPr algn="ctr"/>
            <a:r>
              <a:rPr lang="en-US" b="1" dirty="0" err="1" smtClean="0">
                <a:solidFill>
                  <a:schemeClr val="bg1"/>
                </a:solidFill>
                <a:cs typeface="Arial" pitchFamily="34" charset="0"/>
              </a:rPr>
              <a:t>Nordeus</a:t>
            </a:r>
            <a:r>
              <a:rPr lang="en-US" b="1" dirty="0" smtClean="0">
                <a:solidFill>
                  <a:schemeClr val="bg1"/>
                </a:solidFill>
                <a:cs typeface="Arial" pitchFamily="34" charset="0"/>
              </a:rPr>
              <a:t> Issues </a:t>
            </a:r>
            <a:endParaRPr lang="en-US" b="1" dirty="0">
              <a:solidFill>
                <a:schemeClr val="bg1"/>
              </a:solidFill>
              <a:cs typeface="Arial" pitchFamily="34" charset="0"/>
            </a:endParaRPr>
          </a:p>
        </p:txBody>
      </p:sp>
      <p:sp>
        <p:nvSpPr>
          <p:cNvPr id="19" name="TextBox 18"/>
          <p:cNvSpPr txBox="1"/>
          <p:nvPr/>
        </p:nvSpPr>
        <p:spPr>
          <a:xfrm>
            <a:off x="533400" y="1447800"/>
            <a:ext cx="3352800" cy="523220"/>
          </a:xfrm>
          <a:prstGeom prst="rect">
            <a:avLst/>
          </a:prstGeom>
          <a:solidFill>
            <a:srgbClr val="DDDDDD"/>
          </a:solidFill>
        </p:spPr>
        <p:txBody>
          <a:bodyPr wrap="square" rtlCol="0">
            <a:spAutoFit/>
          </a:bodyPr>
          <a:lstStyle/>
          <a:p>
            <a:r>
              <a:rPr lang="en-US" sz="1400" dirty="0" err="1" smtClean="0">
                <a:cs typeface="Arial" pitchFamily="34" charset="0"/>
              </a:rPr>
              <a:t>Nordeus</a:t>
            </a:r>
            <a:r>
              <a:rPr lang="en-US" sz="1400" dirty="0" smtClean="0">
                <a:cs typeface="Arial" pitchFamily="34" charset="0"/>
              </a:rPr>
              <a:t> said that “</a:t>
            </a:r>
            <a:r>
              <a:rPr lang="en-US" sz="1400" dirty="0" err="1" smtClean="0">
                <a:cs typeface="Arial" pitchFamily="34" charset="0"/>
              </a:rPr>
              <a:t>NoSQL</a:t>
            </a:r>
            <a:r>
              <a:rPr lang="en-US" sz="1400" dirty="0" smtClean="0">
                <a:cs typeface="Arial" pitchFamily="34" charset="0"/>
              </a:rPr>
              <a:t> is a no for us” because they don’t use unstructured data</a:t>
            </a:r>
          </a:p>
        </p:txBody>
      </p:sp>
      <p:sp>
        <p:nvSpPr>
          <p:cNvPr id="20" name="TextBox 19"/>
          <p:cNvSpPr txBox="1"/>
          <p:nvPr/>
        </p:nvSpPr>
        <p:spPr>
          <a:xfrm>
            <a:off x="533400" y="2590800"/>
            <a:ext cx="3352800" cy="523220"/>
          </a:xfrm>
          <a:prstGeom prst="rect">
            <a:avLst/>
          </a:prstGeom>
          <a:solidFill>
            <a:srgbClr val="DDDDDD"/>
          </a:solidFill>
        </p:spPr>
        <p:txBody>
          <a:bodyPr wrap="square" rtlCol="0">
            <a:spAutoFit/>
          </a:bodyPr>
          <a:lstStyle/>
          <a:p>
            <a:r>
              <a:rPr lang="en-US" sz="1400" dirty="0" err="1" smtClean="0">
                <a:cs typeface="Arial" pitchFamily="34" charset="0"/>
              </a:rPr>
              <a:t>Nordeus</a:t>
            </a:r>
            <a:r>
              <a:rPr lang="en-US" sz="1400" dirty="0" smtClean="0">
                <a:cs typeface="Arial" pitchFamily="34" charset="0"/>
              </a:rPr>
              <a:t> can use real-time data interaction for KPI testing</a:t>
            </a:r>
          </a:p>
        </p:txBody>
      </p:sp>
      <p:sp>
        <p:nvSpPr>
          <p:cNvPr id="21" name="TextBox 20"/>
          <p:cNvSpPr txBox="1"/>
          <p:nvPr/>
        </p:nvSpPr>
        <p:spPr>
          <a:xfrm>
            <a:off x="5181600" y="1447800"/>
            <a:ext cx="3276600" cy="954107"/>
          </a:xfrm>
          <a:prstGeom prst="rect">
            <a:avLst/>
          </a:prstGeom>
          <a:solidFill>
            <a:srgbClr val="DDDDDD"/>
          </a:solidFill>
        </p:spPr>
        <p:txBody>
          <a:bodyPr wrap="square" rtlCol="0">
            <a:spAutoFit/>
          </a:bodyPr>
          <a:lstStyle/>
          <a:p>
            <a:pPr lvl="0"/>
            <a:r>
              <a:rPr lang="en-US" sz="1400" dirty="0" err="1"/>
              <a:t>Aerospike</a:t>
            </a:r>
            <a:r>
              <a:rPr lang="en-US" sz="1400" dirty="0"/>
              <a:t> can market the fact that it can be used for both structured and unstructured data to target firms that are unsure about </a:t>
            </a:r>
            <a:r>
              <a:rPr lang="en-US" sz="1400" dirty="0" err="1"/>
              <a:t>NoSQL</a:t>
            </a:r>
            <a:endParaRPr lang="en-US" sz="1400" dirty="0"/>
          </a:p>
        </p:txBody>
      </p:sp>
      <p:sp>
        <p:nvSpPr>
          <p:cNvPr id="22" name="TextBox 21"/>
          <p:cNvSpPr txBox="1"/>
          <p:nvPr/>
        </p:nvSpPr>
        <p:spPr>
          <a:xfrm>
            <a:off x="5181600" y="2590800"/>
            <a:ext cx="3276600" cy="762000"/>
          </a:xfrm>
          <a:prstGeom prst="rect">
            <a:avLst/>
          </a:prstGeom>
          <a:solidFill>
            <a:srgbClr val="DDDDDD"/>
          </a:solidFill>
        </p:spPr>
        <p:txBody>
          <a:bodyPr wrap="square" rtlCol="0">
            <a:spAutoFit/>
          </a:bodyPr>
          <a:lstStyle/>
          <a:p>
            <a:pPr lvl="0"/>
            <a:r>
              <a:rPr lang="en-US" sz="1400" dirty="0" err="1"/>
              <a:t>Aerospike</a:t>
            </a:r>
            <a:r>
              <a:rPr lang="en-US" sz="1400" dirty="0"/>
              <a:t> can market it’s real-time data interaction to everyone—almost all </a:t>
            </a:r>
            <a:r>
              <a:rPr lang="en-US" sz="1400" dirty="0" smtClean="0"/>
              <a:t>companies need or want to use it</a:t>
            </a:r>
            <a:endParaRPr lang="en-US" sz="1400" dirty="0"/>
          </a:p>
        </p:txBody>
      </p:sp>
      <p:sp>
        <p:nvSpPr>
          <p:cNvPr id="23" name="TextBox 22"/>
          <p:cNvSpPr txBox="1"/>
          <p:nvPr/>
        </p:nvSpPr>
        <p:spPr>
          <a:xfrm>
            <a:off x="5181600" y="1066800"/>
            <a:ext cx="3276600" cy="381000"/>
          </a:xfrm>
          <a:prstGeom prst="rect">
            <a:avLst/>
          </a:prstGeom>
          <a:solidFill>
            <a:srgbClr val="C31618"/>
          </a:solidFill>
        </p:spPr>
        <p:txBody>
          <a:bodyPr wrap="square" rtlCol="0">
            <a:spAutoFit/>
          </a:bodyPr>
          <a:lstStyle/>
          <a:p>
            <a:pPr algn="ctr"/>
            <a:r>
              <a:rPr lang="en-US" b="1" dirty="0" err="1" smtClean="0">
                <a:solidFill>
                  <a:schemeClr val="bg1"/>
                </a:solidFill>
                <a:cs typeface="Arial" pitchFamily="34" charset="0"/>
              </a:rPr>
              <a:t>Aerospike</a:t>
            </a:r>
            <a:r>
              <a:rPr lang="en-US" b="1" dirty="0" smtClean="0">
                <a:solidFill>
                  <a:schemeClr val="bg1"/>
                </a:solidFill>
                <a:cs typeface="Arial" pitchFamily="34" charset="0"/>
              </a:rPr>
              <a:t> Solutions</a:t>
            </a:r>
            <a:endParaRPr lang="en-US" b="1" dirty="0">
              <a:solidFill>
                <a:schemeClr val="bg1"/>
              </a:solidFill>
              <a:cs typeface="Arial" pitchFamily="34" charset="0"/>
            </a:endParaRPr>
          </a:p>
        </p:txBody>
      </p:sp>
      <p:sp>
        <p:nvSpPr>
          <p:cNvPr id="24" name="TextBox 23"/>
          <p:cNvSpPr txBox="1"/>
          <p:nvPr/>
        </p:nvSpPr>
        <p:spPr>
          <a:xfrm>
            <a:off x="533400" y="3276600"/>
            <a:ext cx="3352800" cy="954107"/>
          </a:xfrm>
          <a:prstGeom prst="rect">
            <a:avLst/>
          </a:prstGeom>
          <a:solidFill>
            <a:srgbClr val="DDDDDD"/>
          </a:solidFill>
        </p:spPr>
        <p:txBody>
          <a:bodyPr wrap="square" rtlCol="0">
            <a:spAutoFit/>
          </a:bodyPr>
          <a:lstStyle/>
          <a:p>
            <a:r>
              <a:rPr lang="en-US" sz="1400" dirty="0" smtClean="0">
                <a:cs typeface="Arial" pitchFamily="34" charset="0"/>
              </a:rPr>
              <a:t>Real-time interactions will be very important when new players are released and users need to get their specific player instantaneously</a:t>
            </a:r>
          </a:p>
        </p:txBody>
      </p:sp>
      <p:sp>
        <p:nvSpPr>
          <p:cNvPr id="3" name="Right Arrow 2"/>
          <p:cNvSpPr/>
          <p:nvPr/>
        </p:nvSpPr>
        <p:spPr>
          <a:xfrm>
            <a:off x="4038600" y="1524000"/>
            <a:ext cx="978408" cy="484632"/>
          </a:xfrm>
          <a:prstGeom prst="rightArrow">
            <a:avLst/>
          </a:prstGeom>
          <a:solidFill>
            <a:srgbClr val="B50214"/>
          </a:solidFill>
          <a:ln>
            <a:solidFill>
              <a:srgbClr val="C0C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rot="20700000">
            <a:off x="4008447" y="2785359"/>
            <a:ext cx="978408" cy="484632"/>
          </a:xfrm>
          <a:prstGeom prst="rightArrow">
            <a:avLst/>
          </a:prstGeom>
          <a:solidFill>
            <a:srgbClr val="B50214"/>
          </a:solidFill>
          <a:ln>
            <a:solidFill>
              <a:srgbClr val="C0C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5521858" y="3505200"/>
            <a:ext cx="2974441" cy="2413000"/>
          </a:xfrm>
          <a:prstGeom prst="rect">
            <a:avLst/>
          </a:prstGeom>
        </p:spPr>
      </p:pic>
      <p:pic>
        <p:nvPicPr>
          <p:cNvPr id="8" name="Picture 7"/>
          <p:cNvPicPr>
            <a:picLocks noChangeAspect="1"/>
          </p:cNvPicPr>
          <p:nvPr/>
        </p:nvPicPr>
        <p:blipFill>
          <a:blip r:embed="rId5"/>
          <a:stretch>
            <a:fillRect/>
          </a:stretch>
        </p:blipFill>
        <p:spPr>
          <a:xfrm>
            <a:off x="533400" y="4648200"/>
            <a:ext cx="4216400" cy="948690"/>
          </a:xfrm>
          <a:prstGeom prst="rect">
            <a:avLst/>
          </a:prstGeom>
        </p:spPr>
      </p:pic>
    </p:spTree>
    <p:extLst>
      <p:ext uri="{BB962C8B-B14F-4D97-AF65-F5344CB8AC3E}">
        <p14:creationId xmlns:p14="http://schemas.microsoft.com/office/powerpoint/2010/main" val="21571582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Phoenix Guild</a:t>
            </a:r>
            <a:endParaRPr lang="en-US" sz="3200" dirty="0">
              <a:latin typeface="Arial" pitchFamily="34" charset="0"/>
              <a:cs typeface="Arial" pitchFamily="34" charset="0"/>
            </a:endParaRPr>
          </a:p>
        </p:txBody>
      </p:sp>
      <p:sp>
        <p:nvSpPr>
          <p:cNvPr id="2" name="TextBox 1"/>
          <p:cNvSpPr txBox="1"/>
          <p:nvPr/>
        </p:nvSpPr>
        <p:spPr>
          <a:xfrm>
            <a:off x="411480" y="5943600"/>
            <a:ext cx="8351520" cy="307777"/>
          </a:xfrm>
          <a:prstGeom prst="rect">
            <a:avLst/>
          </a:prstGeom>
          <a:solidFill>
            <a:srgbClr val="C31618"/>
          </a:solidFill>
          <a:ln w="3175">
            <a:solidFill>
              <a:srgbClr val="C31618"/>
            </a:solidFill>
          </a:ln>
        </p:spPr>
        <p:txBody>
          <a:bodyPr wrap="square" rtlCol="0">
            <a:spAutoFit/>
          </a:bodyPr>
          <a:lstStyle/>
          <a:p>
            <a:pPr algn="ctr"/>
            <a:r>
              <a:rPr lang="en-US" sz="1400" dirty="0" smtClean="0">
                <a:solidFill>
                  <a:schemeClr val="bg1"/>
                </a:solidFill>
                <a:cs typeface="Arial" pitchFamily="34" charset="0"/>
              </a:rPr>
              <a:t>Phoenix Guild is a brand new social gaming company that has gained much interest from VC’s.</a:t>
            </a:r>
            <a:endParaRPr lang="en-US" sz="1400" dirty="0">
              <a:solidFill>
                <a:schemeClr val="bg1"/>
              </a:solidFill>
              <a:cs typeface="Arial" pitchFamily="34" charset="0"/>
            </a:endParaRPr>
          </a:p>
        </p:txBody>
      </p:sp>
      <p:cxnSp>
        <p:nvCxnSpPr>
          <p:cNvPr id="41" name="Straight Connector 40"/>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42" name="TextBox 41"/>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43" name="TextBox 42"/>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44" name="TextBox 43"/>
          <p:cNvSpPr txBox="1"/>
          <p:nvPr/>
        </p:nvSpPr>
        <p:spPr>
          <a:xfrm>
            <a:off x="5015996" y="6475685"/>
            <a:ext cx="1295400" cy="338554"/>
          </a:xfrm>
          <a:prstGeom prst="rect">
            <a:avLst/>
          </a:prstGeom>
          <a:noFill/>
        </p:spPr>
        <p:txBody>
          <a:bodyPr wrap="square" rtlCol="0">
            <a:spAutoFit/>
          </a:bodyPr>
          <a:lstStyle/>
          <a:p>
            <a:pPr algn="ctr"/>
            <a:r>
              <a:rPr lang="en-US" sz="1600" b="1" dirty="0" smtClean="0">
                <a:solidFill>
                  <a:srgbClr val="C31618"/>
                </a:solidFill>
              </a:rPr>
              <a:t>Companies</a:t>
            </a:r>
            <a:endParaRPr lang="en-US" sz="1600" b="1" dirty="0">
              <a:solidFill>
                <a:srgbClr val="C31618"/>
              </a:solidFill>
            </a:endParaRPr>
          </a:p>
        </p:txBody>
      </p:sp>
      <p:sp>
        <p:nvSpPr>
          <p:cNvPr id="45" name="TextBox 44"/>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sp>
        <p:nvSpPr>
          <p:cNvPr id="12" name="TextBox 11"/>
          <p:cNvSpPr txBox="1"/>
          <p:nvPr/>
        </p:nvSpPr>
        <p:spPr>
          <a:xfrm>
            <a:off x="457200" y="1572161"/>
            <a:ext cx="3931920" cy="369332"/>
          </a:xfrm>
          <a:prstGeom prst="rect">
            <a:avLst/>
          </a:prstGeom>
          <a:solidFill>
            <a:srgbClr val="C31618"/>
          </a:solidFill>
        </p:spPr>
        <p:txBody>
          <a:bodyPr wrap="square" rtlCol="0">
            <a:spAutoFit/>
          </a:bodyPr>
          <a:lstStyle/>
          <a:p>
            <a:pPr algn="ctr"/>
            <a:r>
              <a:rPr lang="en-US" b="1" dirty="0" smtClean="0">
                <a:solidFill>
                  <a:schemeClr val="bg1"/>
                </a:solidFill>
              </a:rPr>
              <a:t>About</a:t>
            </a:r>
            <a:endParaRPr lang="en-US" b="1" dirty="0">
              <a:solidFill>
                <a:schemeClr val="bg1"/>
              </a:solidFill>
            </a:endParaRPr>
          </a:p>
        </p:txBody>
      </p:sp>
      <p:sp>
        <p:nvSpPr>
          <p:cNvPr id="13" name="TextBox 12"/>
          <p:cNvSpPr txBox="1"/>
          <p:nvPr/>
        </p:nvSpPr>
        <p:spPr>
          <a:xfrm>
            <a:off x="457200" y="1941493"/>
            <a:ext cx="3931920" cy="954107"/>
          </a:xfrm>
          <a:prstGeom prst="rect">
            <a:avLst/>
          </a:prstGeom>
          <a:solidFill>
            <a:srgbClr val="DDDDDD"/>
          </a:solidFill>
        </p:spPr>
        <p:txBody>
          <a:bodyPr wrap="square" rtlCol="0">
            <a:spAutoFit/>
          </a:bodyPr>
          <a:lstStyle/>
          <a:p>
            <a:pPr marL="283464" lvl="0" indent="-283464">
              <a:buFont typeface="Arial"/>
              <a:buChar char="•"/>
            </a:pPr>
            <a:r>
              <a:rPr lang="en-US" sz="1400" dirty="0" smtClean="0">
                <a:cs typeface="Arial" pitchFamily="34" charset="0"/>
              </a:rPr>
              <a:t>Located in San Francisco but not yet launched</a:t>
            </a:r>
          </a:p>
          <a:p>
            <a:pPr marL="283464" lvl="0" indent="-283464">
              <a:buFont typeface="Arial"/>
              <a:buChar char="•"/>
            </a:pPr>
            <a:r>
              <a:rPr lang="en-US" sz="1400" dirty="0" smtClean="0">
                <a:cs typeface="Arial" pitchFamily="34" charset="0"/>
              </a:rPr>
              <a:t>Planning short term for about a million users and long term up to 50 million</a:t>
            </a:r>
          </a:p>
          <a:p>
            <a:pPr marL="283464" lvl="0" indent="-283464">
              <a:buFont typeface="Arial"/>
              <a:buChar char="•"/>
            </a:pPr>
            <a:r>
              <a:rPr lang="en-US" sz="1400" dirty="0" smtClean="0">
                <a:cs typeface="Arial" pitchFamily="34" charset="0"/>
              </a:rPr>
              <a:t>Jason Citron (CEO)</a:t>
            </a:r>
            <a:endParaRPr lang="en-US" sz="1400" dirty="0">
              <a:cs typeface="Arial" pitchFamily="34" charset="0"/>
            </a:endParaRPr>
          </a:p>
        </p:txBody>
      </p:sp>
      <p:sp>
        <p:nvSpPr>
          <p:cNvPr id="14" name="TextBox 13"/>
          <p:cNvSpPr txBox="1"/>
          <p:nvPr/>
        </p:nvSpPr>
        <p:spPr>
          <a:xfrm>
            <a:off x="4800600" y="3997404"/>
            <a:ext cx="3931920" cy="369332"/>
          </a:xfrm>
          <a:prstGeom prst="rect">
            <a:avLst/>
          </a:prstGeom>
          <a:solidFill>
            <a:srgbClr val="C31618"/>
          </a:solidFill>
        </p:spPr>
        <p:txBody>
          <a:bodyPr wrap="square" rtlCol="0">
            <a:spAutoFit/>
          </a:bodyPr>
          <a:lstStyle/>
          <a:p>
            <a:pPr algn="ctr"/>
            <a:r>
              <a:rPr lang="en-US" b="1" dirty="0" smtClean="0">
                <a:solidFill>
                  <a:schemeClr val="bg1"/>
                </a:solidFill>
              </a:rPr>
              <a:t>Growth Potential</a:t>
            </a:r>
            <a:endParaRPr lang="en-US" b="1" dirty="0">
              <a:solidFill>
                <a:schemeClr val="bg1"/>
              </a:solidFill>
            </a:endParaRPr>
          </a:p>
        </p:txBody>
      </p:sp>
      <p:sp>
        <p:nvSpPr>
          <p:cNvPr id="15" name="TextBox 14"/>
          <p:cNvSpPr txBox="1"/>
          <p:nvPr/>
        </p:nvSpPr>
        <p:spPr>
          <a:xfrm>
            <a:off x="4800600" y="4366736"/>
            <a:ext cx="3931920" cy="738664"/>
          </a:xfrm>
          <a:prstGeom prst="rect">
            <a:avLst/>
          </a:prstGeom>
          <a:solidFill>
            <a:srgbClr val="DDDDDD"/>
          </a:solidFill>
        </p:spPr>
        <p:txBody>
          <a:bodyPr wrap="square" rtlCol="0">
            <a:spAutoFit/>
          </a:bodyPr>
          <a:lstStyle/>
          <a:p>
            <a:pPr marL="283464" lvl="0" indent="-283464">
              <a:buFont typeface="Arial"/>
              <a:buChar char="•"/>
            </a:pPr>
            <a:r>
              <a:rPr lang="en-US" sz="1400" dirty="0" smtClean="0">
                <a:cs typeface="Arial" pitchFamily="34" charset="0"/>
              </a:rPr>
              <a:t>$1.1M in total funding</a:t>
            </a:r>
          </a:p>
          <a:p>
            <a:pPr marL="283464" lvl="0" indent="-283464">
              <a:buFont typeface="Arial"/>
              <a:buChar char="•"/>
            </a:pPr>
            <a:r>
              <a:rPr lang="en-US" sz="1400" dirty="0" smtClean="0">
                <a:cs typeface="Arial" pitchFamily="34" charset="0"/>
              </a:rPr>
              <a:t>Identified by Venture Beat as the door to the “post-PC world of gaming”</a:t>
            </a:r>
            <a:endParaRPr lang="en-US" sz="1400" dirty="0">
              <a:cs typeface="Arial" pitchFamily="34" charset="0"/>
            </a:endParaRPr>
          </a:p>
        </p:txBody>
      </p:sp>
      <p:pic>
        <p:nvPicPr>
          <p:cNvPr id="16" name="Picture 15"/>
          <p:cNvPicPr>
            <a:picLocks noChangeAspect="1"/>
          </p:cNvPicPr>
          <p:nvPr/>
        </p:nvPicPr>
        <p:blipFill>
          <a:blip r:embed="rId4"/>
          <a:stretch>
            <a:fillRect/>
          </a:stretch>
        </p:blipFill>
        <p:spPr>
          <a:xfrm>
            <a:off x="533400" y="3672840"/>
            <a:ext cx="3962400" cy="1584960"/>
          </a:xfrm>
          <a:prstGeom prst="rect">
            <a:avLst/>
          </a:prstGeom>
        </p:spPr>
      </p:pic>
      <p:pic>
        <p:nvPicPr>
          <p:cNvPr id="3" name="Picture 2"/>
          <p:cNvPicPr>
            <a:picLocks noChangeAspect="1"/>
          </p:cNvPicPr>
          <p:nvPr/>
        </p:nvPicPr>
        <p:blipFill>
          <a:blip r:embed="rId5"/>
          <a:stretch>
            <a:fillRect/>
          </a:stretch>
        </p:blipFill>
        <p:spPr>
          <a:xfrm>
            <a:off x="4876800" y="1143000"/>
            <a:ext cx="3390900" cy="2400300"/>
          </a:xfrm>
          <a:prstGeom prst="rect">
            <a:avLst/>
          </a:prstGeom>
        </p:spPr>
      </p:pic>
    </p:spTree>
    <p:extLst>
      <p:ext uri="{BB962C8B-B14F-4D97-AF65-F5344CB8AC3E}">
        <p14:creationId xmlns:p14="http://schemas.microsoft.com/office/powerpoint/2010/main" val="15053309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Phoenix Guild Databases</a:t>
            </a:r>
            <a:endParaRPr lang="en-US" sz="3200" dirty="0">
              <a:latin typeface="Arial" pitchFamily="34" charset="0"/>
              <a:cs typeface="Arial" pitchFamily="34" charset="0"/>
            </a:endParaRPr>
          </a:p>
        </p:txBody>
      </p:sp>
      <p:sp>
        <p:nvSpPr>
          <p:cNvPr id="34" name="TextBox 33"/>
          <p:cNvSpPr txBox="1"/>
          <p:nvPr/>
        </p:nvSpPr>
        <p:spPr>
          <a:xfrm>
            <a:off x="394771" y="5977024"/>
            <a:ext cx="8351520" cy="307777"/>
          </a:xfrm>
          <a:prstGeom prst="rect">
            <a:avLst/>
          </a:prstGeom>
          <a:solidFill>
            <a:srgbClr val="C31618"/>
          </a:solidFill>
          <a:ln w="3175">
            <a:solidFill>
              <a:srgbClr val="C31618"/>
            </a:solidFill>
          </a:ln>
        </p:spPr>
        <p:txBody>
          <a:bodyPr wrap="square" rtlCol="0">
            <a:spAutoFit/>
          </a:bodyPr>
          <a:lstStyle/>
          <a:p>
            <a:pPr algn="ctr"/>
            <a:r>
              <a:rPr lang="en-US" sz="1400" dirty="0" err="1" smtClean="0">
                <a:solidFill>
                  <a:schemeClr val="bg1"/>
                </a:solidFill>
                <a:cs typeface="Arial" pitchFamily="34" charset="0"/>
              </a:rPr>
              <a:t>Wooga</a:t>
            </a:r>
            <a:r>
              <a:rPr lang="en-US" sz="1400" dirty="0" smtClean="0">
                <a:solidFill>
                  <a:schemeClr val="bg1"/>
                </a:solidFill>
                <a:cs typeface="Arial" pitchFamily="34" charset="0"/>
              </a:rPr>
              <a:t> is planning on using </a:t>
            </a:r>
            <a:r>
              <a:rPr lang="en-US" sz="1400" dirty="0" err="1" smtClean="0">
                <a:solidFill>
                  <a:schemeClr val="bg1"/>
                </a:solidFill>
                <a:cs typeface="Arial" pitchFamily="34" charset="0"/>
              </a:rPr>
              <a:t>MongoDB</a:t>
            </a:r>
            <a:r>
              <a:rPr lang="en-US" sz="1400" dirty="0" smtClean="0">
                <a:solidFill>
                  <a:schemeClr val="bg1"/>
                </a:solidFill>
                <a:cs typeface="Arial" pitchFamily="34" charset="0"/>
              </a:rPr>
              <a:t> but </a:t>
            </a:r>
            <a:r>
              <a:rPr lang="en-US" sz="1400" dirty="0" err="1" smtClean="0">
                <a:solidFill>
                  <a:schemeClr val="bg1"/>
                </a:solidFill>
                <a:cs typeface="Arial" pitchFamily="34" charset="0"/>
              </a:rPr>
              <a:t>forsees</a:t>
            </a:r>
            <a:r>
              <a:rPr lang="en-US" sz="1400" dirty="0" smtClean="0">
                <a:solidFill>
                  <a:schemeClr val="bg1"/>
                </a:solidFill>
                <a:cs typeface="Arial" pitchFamily="34" charset="0"/>
              </a:rPr>
              <a:t> problems with scalability.</a:t>
            </a:r>
            <a:endParaRPr lang="en-US" sz="1400" dirty="0">
              <a:solidFill>
                <a:schemeClr val="bg1"/>
              </a:solidFill>
              <a:cs typeface="Arial" pitchFamily="34" charset="0"/>
            </a:endParaRPr>
          </a:p>
        </p:txBody>
      </p:sp>
      <p:sp>
        <p:nvSpPr>
          <p:cNvPr id="17" name="TextBox 16"/>
          <p:cNvSpPr txBox="1"/>
          <p:nvPr/>
        </p:nvSpPr>
        <p:spPr>
          <a:xfrm>
            <a:off x="4038600" y="1254204"/>
            <a:ext cx="4891674" cy="369332"/>
          </a:xfrm>
          <a:prstGeom prst="rect">
            <a:avLst/>
          </a:prstGeom>
          <a:solidFill>
            <a:srgbClr val="C31618"/>
          </a:solidFill>
        </p:spPr>
        <p:txBody>
          <a:bodyPr wrap="square" rtlCol="0">
            <a:spAutoFit/>
          </a:bodyPr>
          <a:lstStyle/>
          <a:p>
            <a:pPr algn="ctr"/>
            <a:r>
              <a:rPr lang="en-US" b="1" dirty="0" smtClean="0">
                <a:solidFill>
                  <a:schemeClr val="bg1"/>
                </a:solidFill>
                <a:cs typeface="Arial" pitchFamily="34" charset="0"/>
              </a:rPr>
              <a:t>Background</a:t>
            </a:r>
            <a:endParaRPr lang="en-US" b="1" dirty="0">
              <a:solidFill>
                <a:schemeClr val="bg1"/>
              </a:solidFill>
              <a:cs typeface="Arial" pitchFamily="34" charset="0"/>
            </a:endParaRPr>
          </a:p>
        </p:txBody>
      </p:sp>
      <p:sp>
        <p:nvSpPr>
          <p:cNvPr id="18" name="TextBox 17"/>
          <p:cNvSpPr txBox="1"/>
          <p:nvPr/>
        </p:nvSpPr>
        <p:spPr>
          <a:xfrm>
            <a:off x="4038600" y="1623536"/>
            <a:ext cx="4891674" cy="523220"/>
          </a:xfrm>
          <a:prstGeom prst="rect">
            <a:avLst/>
          </a:prstGeom>
          <a:solidFill>
            <a:srgbClr val="DDDDDD"/>
          </a:solidFill>
        </p:spPr>
        <p:txBody>
          <a:bodyPr wrap="square" rtlCol="0">
            <a:spAutoFit/>
          </a:bodyPr>
          <a:lstStyle/>
          <a:p>
            <a:pPr marL="285750" indent="-285750">
              <a:buFont typeface="Arial"/>
              <a:buChar char="•"/>
            </a:pPr>
            <a:r>
              <a:rPr lang="en-US" sz="1400" dirty="0" smtClean="0">
                <a:cs typeface="Arial" pitchFamily="34" charset="0"/>
              </a:rPr>
              <a:t>Planning to use </a:t>
            </a:r>
            <a:r>
              <a:rPr lang="en-US" sz="1400" dirty="0" err="1" smtClean="0">
                <a:cs typeface="Arial" pitchFamily="34" charset="0"/>
              </a:rPr>
              <a:t>NoSQL</a:t>
            </a:r>
            <a:r>
              <a:rPr lang="en-US" sz="1400" dirty="0" smtClean="0">
                <a:cs typeface="Arial" pitchFamily="34" charset="0"/>
              </a:rPr>
              <a:t>, in particular </a:t>
            </a:r>
            <a:r>
              <a:rPr lang="en-US" sz="1400" dirty="0" err="1" smtClean="0">
                <a:cs typeface="Arial" pitchFamily="34" charset="0"/>
              </a:rPr>
              <a:t>MongoDB</a:t>
            </a:r>
            <a:endParaRPr lang="en-US" sz="1400" dirty="0" smtClean="0">
              <a:cs typeface="Arial" pitchFamily="34" charset="0"/>
              <a:sym typeface="Wingdings"/>
            </a:endParaRPr>
          </a:p>
          <a:p>
            <a:pPr marL="285750" indent="-285750">
              <a:buFont typeface="Arial"/>
              <a:buChar char="•"/>
            </a:pPr>
            <a:r>
              <a:rPr lang="en-US" sz="1400" dirty="0" smtClean="0">
                <a:cs typeface="Arial" pitchFamily="34" charset="0"/>
                <a:sym typeface="Wingdings"/>
              </a:rPr>
              <a:t>Planning on having a large number of users</a:t>
            </a:r>
            <a:endParaRPr lang="en-US" sz="1400" dirty="0" smtClean="0">
              <a:cs typeface="Arial" pitchFamily="34" charset="0"/>
            </a:endParaRPr>
          </a:p>
        </p:txBody>
      </p:sp>
      <p:sp>
        <p:nvSpPr>
          <p:cNvPr id="25" name="TextBox 24"/>
          <p:cNvSpPr txBox="1"/>
          <p:nvPr/>
        </p:nvSpPr>
        <p:spPr>
          <a:xfrm>
            <a:off x="4050649" y="4733091"/>
            <a:ext cx="4908839" cy="369332"/>
          </a:xfrm>
          <a:prstGeom prst="rect">
            <a:avLst/>
          </a:prstGeom>
          <a:solidFill>
            <a:srgbClr val="C31618"/>
          </a:solidFill>
        </p:spPr>
        <p:txBody>
          <a:bodyPr wrap="square" rtlCol="0">
            <a:spAutoFit/>
          </a:bodyPr>
          <a:lstStyle/>
          <a:p>
            <a:pPr algn="ctr"/>
            <a:r>
              <a:rPr lang="en-US" b="1" dirty="0" smtClean="0">
                <a:solidFill>
                  <a:schemeClr val="bg1"/>
                </a:solidFill>
                <a:cs typeface="Arial" pitchFamily="34" charset="0"/>
              </a:rPr>
              <a:t>Problems</a:t>
            </a:r>
            <a:endParaRPr lang="en-US" b="1" dirty="0">
              <a:solidFill>
                <a:schemeClr val="bg1"/>
              </a:solidFill>
              <a:cs typeface="Arial" pitchFamily="34" charset="0"/>
            </a:endParaRPr>
          </a:p>
        </p:txBody>
      </p:sp>
      <p:sp>
        <p:nvSpPr>
          <p:cNvPr id="28" name="TextBox 27"/>
          <p:cNvSpPr txBox="1"/>
          <p:nvPr/>
        </p:nvSpPr>
        <p:spPr>
          <a:xfrm>
            <a:off x="4050649" y="5102423"/>
            <a:ext cx="4908839" cy="307777"/>
          </a:xfrm>
          <a:prstGeom prst="rect">
            <a:avLst/>
          </a:prstGeom>
          <a:solidFill>
            <a:srgbClr val="DDDDDD"/>
          </a:solidFill>
        </p:spPr>
        <p:txBody>
          <a:bodyPr wrap="square" rtlCol="0">
            <a:spAutoFit/>
          </a:bodyPr>
          <a:lstStyle/>
          <a:p>
            <a:pPr marL="283464" lvl="0" indent="-283464">
              <a:buFont typeface="Arial"/>
              <a:buChar char="•"/>
            </a:pPr>
            <a:r>
              <a:rPr lang="en-US" sz="1400" dirty="0" smtClean="0">
                <a:cs typeface="Arial" pitchFamily="34" charset="0"/>
              </a:rPr>
              <a:t>Expecting scalability to be a large problem</a:t>
            </a:r>
          </a:p>
        </p:txBody>
      </p:sp>
      <p:pic>
        <p:nvPicPr>
          <p:cNvPr id="24" name="Picture 23"/>
          <p:cNvPicPr>
            <a:picLocks noChangeAspect="1"/>
          </p:cNvPicPr>
          <p:nvPr/>
        </p:nvPicPr>
        <p:blipFill>
          <a:blip r:embed="rId4"/>
          <a:stretch>
            <a:fillRect/>
          </a:stretch>
        </p:blipFill>
        <p:spPr>
          <a:xfrm>
            <a:off x="218688" y="1295400"/>
            <a:ext cx="3676502" cy="1219200"/>
          </a:xfrm>
          <a:prstGeom prst="rect">
            <a:avLst/>
          </a:prstGeom>
        </p:spPr>
      </p:pic>
      <p:cxnSp>
        <p:nvCxnSpPr>
          <p:cNvPr id="33" name="Straight Connector 32"/>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35" name="TextBox 34"/>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36" name="TextBox 35"/>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37" name="TextBox 36"/>
          <p:cNvSpPr txBox="1"/>
          <p:nvPr/>
        </p:nvSpPr>
        <p:spPr>
          <a:xfrm>
            <a:off x="5015996" y="6475685"/>
            <a:ext cx="1295400" cy="338554"/>
          </a:xfrm>
          <a:prstGeom prst="rect">
            <a:avLst/>
          </a:prstGeom>
          <a:noFill/>
        </p:spPr>
        <p:txBody>
          <a:bodyPr wrap="square" rtlCol="0">
            <a:spAutoFit/>
          </a:bodyPr>
          <a:lstStyle/>
          <a:p>
            <a:pPr algn="ctr"/>
            <a:r>
              <a:rPr lang="en-US" sz="1600" b="1" dirty="0" smtClean="0">
                <a:solidFill>
                  <a:srgbClr val="C31618"/>
                </a:solidFill>
              </a:rPr>
              <a:t>Companies</a:t>
            </a:r>
            <a:endParaRPr lang="en-US" sz="1600" b="1" dirty="0">
              <a:solidFill>
                <a:srgbClr val="C31618"/>
              </a:solidFill>
            </a:endParaRPr>
          </a:p>
        </p:txBody>
      </p:sp>
      <p:sp>
        <p:nvSpPr>
          <p:cNvPr id="38" name="TextBox 37"/>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sp>
        <p:nvSpPr>
          <p:cNvPr id="19" name="TextBox 18"/>
          <p:cNvSpPr txBox="1"/>
          <p:nvPr/>
        </p:nvSpPr>
        <p:spPr>
          <a:xfrm>
            <a:off x="457200" y="2728317"/>
            <a:ext cx="4891678" cy="369332"/>
          </a:xfrm>
          <a:prstGeom prst="rect">
            <a:avLst/>
          </a:prstGeom>
          <a:solidFill>
            <a:srgbClr val="C31618"/>
          </a:solidFill>
        </p:spPr>
        <p:txBody>
          <a:bodyPr wrap="square" rtlCol="0">
            <a:spAutoFit/>
          </a:bodyPr>
          <a:lstStyle/>
          <a:p>
            <a:pPr algn="ctr"/>
            <a:r>
              <a:rPr lang="en-US" b="1" dirty="0" smtClean="0">
                <a:solidFill>
                  <a:schemeClr val="bg1"/>
                </a:solidFill>
                <a:cs typeface="Arial" pitchFamily="34" charset="0"/>
              </a:rPr>
              <a:t>Uses</a:t>
            </a:r>
            <a:endParaRPr lang="en-US" b="1" dirty="0">
              <a:solidFill>
                <a:schemeClr val="bg1"/>
              </a:solidFill>
              <a:cs typeface="Arial" pitchFamily="34" charset="0"/>
            </a:endParaRPr>
          </a:p>
        </p:txBody>
      </p:sp>
      <p:sp>
        <p:nvSpPr>
          <p:cNvPr id="22" name="TextBox 21"/>
          <p:cNvSpPr txBox="1"/>
          <p:nvPr/>
        </p:nvSpPr>
        <p:spPr>
          <a:xfrm>
            <a:off x="457200" y="3097649"/>
            <a:ext cx="4891678" cy="954107"/>
          </a:xfrm>
          <a:prstGeom prst="rect">
            <a:avLst/>
          </a:prstGeom>
          <a:solidFill>
            <a:srgbClr val="DDDDDD"/>
          </a:solidFill>
        </p:spPr>
        <p:txBody>
          <a:bodyPr wrap="square" rtlCol="0">
            <a:spAutoFit/>
          </a:bodyPr>
          <a:lstStyle/>
          <a:p>
            <a:pPr marL="285750" indent="-285750">
              <a:buFont typeface="Arial"/>
              <a:buChar char="•"/>
            </a:pPr>
            <a:r>
              <a:rPr lang="en-US" sz="1400" dirty="0" smtClean="0">
                <a:cs typeface="Arial" pitchFamily="34" charset="0"/>
              </a:rPr>
              <a:t>Fast real-time data interaction will be used for </a:t>
            </a:r>
            <a:r>
              <a:rPr lang="en-US" sz="1400" dirty="0" err="1" smtClean="0">
                <a:cs typeface="Arial" pitchFamily="34" charset="0"/>
              </a:rPr>
              <a:t>iPad</a:t>
            </a:r>
            <a:r>
              <a:rPr lang="en-US" sz="1400" dirty="0" smtClean="0">
                <a:cs typeface="Arial" pitchFamily="34" charset="0"/>
              </a:rPr>
              <a:t> application</a:t>
            </a:r>
          </a:p>
          <a:p>
            <a:pPr marL="742950" lvl="1" indent="-285750"/>
            <a:r>
              <a:rPr lang="en-US" sz="1400" dirty="0" smtClean="0">
                <a:cs typeface="Arial" pitchFamily="34" charset="0"/>
              </a:rPr>
              <a:t>-Quick access to player’s data like inventory, character names, and friend’s list</a:t>
            </a:r>
          </a:p>
        </p:txBody>
      </p:sp>
    </p:spTree>
    <p:extLst>
      <p:ext uri="{BB962C8B-B14F-4D97-AF65-F5344CB8AC3E}">
        <p14:creationId xmlns:p14="http://schemas.microsoft.com/office/powerpoint/2010/main" val="19222444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Phoenix Guild Results</a:t>
            </a:r>
            <a:endParaRPr lang="en-US" sz="3200" dirty="0">
              <a:latin typeface="Arial" pitchFamily="34" charset="0"/>
              <a:cs typeface="Arial" pitchFamily="34" charset="0"/>
            </a:endParaRPr>
          </a:p>
        </p:txBody>
      </p:sp>
      <p:sp>
        <p:nvSpPr>
          <p:cNvPr id="2" name="TextBox 1"/>
          <p:cNvSpPr txBox="1"/>
          <p:nvPr/>
        </p:nvSpPr>
        <p:spPr>
          <a:xfrm>
            <a:off x="411480" y="5943600"/>
            <a:ext cx="8351520" cy="307777"/>
          </a:xfrm>
          <a:prstGeom prst="rect">
            <a:avLst/>
          </a:prstGeom>
          <a:solidFill>
            <a:srgbClr val="C31618"/>
          </a:solidFill>
          <a:ln w="3175">
            <a:solidFill>
              <a:srgbClr val="C31618"/>
            </a:solidFill>
          </a:ln>
        </p:spPr>
        <p:txBody>
          <a:bodyPr wrap="square" rtlCol="0">
            <a:spAutoFit/>
          </a:bodyPr>
          <a:lstStyle/>
          <a:p>
            <a:pPr algn="ctr"/>
            <a:r>
              <a:rPr lang="en-US" sz="1400" dirty="0" smtClean="0">
                <a:solidFill>
                  <a:schemeClr val="bg1"/>
                </a:solidFill>
              </a:rPr>
              <a:t>If </a:t>
            </a:r>
            <a:r>
              <a:rPr lang="en-US" sz="1400" dirty="0" err="1" smtClean="0">
                <a:solidFill>
                  <a:schemeClr val="bg1"/>
                </a:solidFill>
              </a:rPr>
              <a:t>Aerospike</a:t>
            </a:r>
            <a:r>
              <a:rPr lang="en-US" sz="1400" dirty="0" smtClean="0">
                <a:solidFill>
                  <a:schemeClr val="bg1"/>
                </a:solidFill>
              </a:rPr>
              <a:t> focuses on its benefits to the issue of scalability, it can be a replacement for </a:t>
            </a:r>
            <a:r>
              <a:rPr lang="en-US" sz="1400" dirty="0" err="1" smtClean="0">
                <a:solidFill>
                  <a:schemeClr val="bg1"/>
                </a:solidFill>
              </a:rPr>
              <a:t>MongoDB</a:t>
            </a:r>
            <a:r>
              <a:rPr lang="en-US" sz="1400" dirty="0" smtClean="0">
                <a:solidFill>
                  <a:schemeClr val="bg1"/>
                </a:solidFill>
              </a:rPr>
              <a:t>.</a:t>
            </a:r>
            <a:endParaRPr lang="en-US" sz="1400" dirty="0">
              <a:solidFill>
                <a:schemeClr val="bg1"/>
              </a:solidFill>
            </a:endParaRPr>
          </a:p>
        </p:txBody>
      </p:sp>
      <p:cxnSp>
        <p:nvCxnSpPr>
          <p:cNvPr id="29" name="Straight Connector 28"/>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30" name="TextBox 29"/>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31" name="TextBox 30"/>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32" name="TextBox 31"/>
          <p:cNvSpPr txBox="1"/>
          <p:nvPr/>
        </p:nvSpPr>
        <p:spPr>
          <a:xfrm>
            <a:off x="5015996" y="6475685"/>
            <a:ext cx="1295400" cy="338554"/>
          </a:xfrm>
          <a:prstGeom prst="rect">
            <a:avLst/>
          </a:prstGeom>
          <a:noFill/>
        </p:spPr>
        <p:txBody>
          <a:bodyPr wrap="square" rtlCol="0">
            <a:spAutoFit/>
          </a:bodyPr>
          <a:lstStyle/>
          <a:p>
            <a:pPr algn="ctr"/>
            <a:r>
              <a:rPr lang="en-US" sz="1600" b="1" dirty="0" smtClean="0">
                <a:solidFill>
                  <a:srgbClr val="C31618"/>
                </a:solidFill>
              </a:rPr>
              <a:t>Companies</a:t>
            </a:r>
            <a:endParaRPr lang="en-US" sz="1600" b="1" dirty="0">
              <a:solidFill>
                <a:srgbClr val="C31618"/>
              </a:solidFill>
            </a:endParaRPr>
          </a:p>
        </p:txBody>
      </p:sp>
      <p:sp>
        <p:nvSpPr>
          <p:cNvPr id="33" name="TextBox 32"/>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sp>
        <p:nvSpPr>
          <p:cNvPr id="13" name="TextBox 12"/>
          <p:cNvSpPr txBox="1"/>
          <p:nvPr/>
        </p:nvSpPr>
        <p:spPr>
          <a:xfrm>
            <a:off x="289926" y="1522273"/>
            <a:ext cx="4891674" cy="369332"/>
          </a:xfrm>
          <a:prstGeom prst="rect">
            <a:avLst/>
          </a:prstGeom>
          <a:solidFill>
            <a:srgbClr val="C31618"/>
          </a:solidFill>
        </p:spPr>
        <p:txBody>
          <a:bodyPr wrap="square" rtlCol="0">
            <a:spAutoFit/>
          </a:bodyPr>
          <a:lstStyle/>
          <a:p>
            <a:pPr algn="ctr"/>
            <a:r>
              <a:rPr lang="en-US" b="1" dirty="0" smtClean="0">
                <a:solidFill>
                  <a:schemeClr val="bg1"/>
                </a:solidFill>
                <a:cs typeface="Arial" pitchFamily="34" charset="0"/>
              </a:rPr>
              <a:t>Current Issues</a:t>
            </a:r>
            <a:endParaRPr lang="en-US" b="1" dirty="0">
              <a:solidFill>
                <a:schemeClr val="bg1"/>
              </a:solidFill>
              <a:cs typeface="Arial" pitchFamily="34" charset="0"/>
            </a:endParaRPr>
          </a:p>
        </p:txBody>
      </p:sp>
      <p:sp>
        <p:nvSpPr>
          <p:cNvPr id="14" name="TextBox 13"/>
          <p:cNvSpPr txBox="1"/>
          <p:nvPr/>
        </p:nvSpPr>
        <p:spPr>
          <a:xfrm>
            <a:off x="289926" y="1891605"/>
            <a:ext cx="4891674" cy="1384995"/>
          </a:xfrm>
          <a:prstGeom prst="rect">
            <a:avLst/>
          </a:prstGeom>
          <a:solidFill>
            <a:srgbClr val="DDDDDD"/>
          </a:solidFill>
        </p:spPr>
        <p:txBody>
          <a:bodyPr wrap="square" rtlCol="0">
            <a:spAutoFit/>
          </a:bodyPr>
          <a:lstStyle/>
          <a:p>
            <a:pPr marL="283464" lvl="0" indent="-283464">
              <a:buFont typeface="Arial"/>
              <a:buChar char="•"/>
            </a:pPr>
            <a:r>
              <a:rPr lang="en-US" sz="1400" dirty="0" smtClean="0"/>
              <a:t>Correctness is more important than speed as of now</a:t>
            </a:r>
          </a:p>
          <a:p>
            <a:pPr marL="283464" lvl="0" indent="-283464">
              <a:buFont typeface="Arial"/>
              <a:buChar char="•"/>
            </a:pPr>
            <a:r>
              <a:rPr lang="en-US" sz="1400" dirty="0" smtClean="0"/>
              <a:t>However, throughput will be important once scalability becomes issue</a:t>
            </a:r>
          </a:p>
          <a:p>
            <a:pPr marL="283464" lvl="0" indent="-283464">
              <a:buFont typeface="Arial"/>
              <a:buChar char="•"/>
            </a:pPr>
            <a:r>
              <a:rPr lang="en-US" sz="1400" dirty="0" smtClean="0"/>
              <a:t>Interested in predictable low latency</a:t>
            </a:r>
          </a:p>
          <a:p>
            <a:pPr marL="283464" lvl="0" indent="-283464">
              <a:buFont typeface="Arial"/>
              <a:buChar char="•"/>
            </a:pPr>
            <a:r>
              <a:rPr lang="en-US" sz="1400" dirty="0" smtClean="0"/>
              <a:t>Does not plan on updating current database until scalability issues arise</a:t>
            </a:r>
            <a:endParaRPr lang="en-US" sz="1400" dirty="0"/>
          </a:p>
        </p:txBody>
      </p:sp>
      <p:sp>
        <p:nvSpPr>
          <p:cNvPr id="15" name="TextBox 14"/>
          <p:cNvSpPr txBox="1"/>
          <p:nvPr/>
        </p:nvSpPr>
        <p:spPr>
          <a:xfrm>
            <a:off x="3871326" y="3858161"/>
            <a:ext cx="4891674" cy="369332"/>
          </a:xfrm>
          <a:prstGeom prst="rect">
            <a:avLst/>
          </a:prstGeom>
          <a:solidFill>
            <a:srgbClr val="C31618"/>
          </a:solidFill>
        </p:spPr>
        <p:txBody>
          <a:bodyPr wrap="square" rtlCol="0">
            <a:spAutoFit/>
          </a:bodyPr>
          <a:lstStyle/>
          <a:p>
            <a:pPr algn="ctr"/>
            <a:r>
              <a:rPr lang="en-US" b="1" dirty="0" err="1" smtClean="0">
                <a:solidFill>
                  <a:schemeClr val="bg1"/>
                </a:solidFill>
                <a:cs typeface="Arial" pitchFamily="34" charset="0"/>
              </a:rPr>
              <a:t>Aerospike</a:t>
            </a:r>
            <a:endParaRPr lang="en-US" b="1" dirty="0">
              <a:solidFill>
                <a:schemeClr val="bg1"/>
              </a:solidFill>
              <a:cs typeface="Arial" pitchFamily="34" charset="0"/>
            </a:endParaRPr>
          </a:p>
        </p:txBody>
      </p:sp>
      <p:sp>
        <p:nvSpPr>
          <p:cNvPr id="16" name="TextBox 15"/>
          <p:cNvSpPr txBox="1"/>
          <p:nvPr/>
        </p:nvSpPr>
        <p:spPr>
          <a:xfrm>
            <a:off x="3871326" y="4227493"/>
            <a:ext cx="4891674" cy="954107"/>
          </a:xfrm>
          <a:prstGeom prst="rect">
            <a:avLst/>
          </a:prstGeom>
          <a:solidFill>
            <a:srgbClr val="DDDDDD"/>
          </a:solidFill>
        </p:spPr>
        <p:txBody>
          <a:bodyPr wrap="square" rtlCol="0">
            <a:spAutoFit/>
          </a:bodyPr>
          <a:lstStyle/>
          <a:p>
            <a:pPr marL="283464" lvl="0" indent="-283464">
              <a:buFont typeface="Arial"/>
              <a:buChar char="•"/>
            </a:pPr>
            <a:r>
              <a:rPr lang="en-US" sz="1400" dirty="0" smtClean="0"/>
              <a:t>Scalability</a:t>
            </a:r>
          </a:p>
          <a:p>
            <a:pPr marL="283464" lvl="0" indent="-283464">
              <a:buFont typeface="Arial"/>
              <a:buChar char="•"/>
            </a:pPr>
            <a:r>
              <a:rPr lang="en-US" sz="1400" dirty="0" smtClean="0"/>
              <a:t>Predictable Low Latency</a:t>
            </a:r>
          </a:p>
          <a:p>
            <a:pPr marL="283464" lvl="0" indent="-283464">
              <a:buFont typeface="Arial"/>
              <a:buChar char="•"/>
            </a:pPr>
            <a:r>
              <a:rPr lang="en-US" sz="1400" dirty="0" smtClean="0"/>
              <a:t>Focus on scalability and on how </a:t>
            </a:r>
            <a:r>
              <a:rPr lang="en-US" sz="1400" dirty="0" err="1" smtClean="0"/>
              <a:t>Aerospike</a:t>
            </a:r>
            <a:r>
              <a:rPr lang="en-US" sz="1400" dirty="0" smtClean="0"/>
              <a:t> is an option down the road when there are problems</a:t>
            </a:r>
            <a:endParaRPr lang="en-US" sz="1400" dirty="0"/>
          </a:p>
        </p:txBody>
      </p:sp>
    </p:spTree>
    <p:extLst>
      <p:ext uri="{BB962C8B-B14F-4D97-AF65-F5344CB8AC3E}">
        <p14:creationId xmlns:p14="http://schemas.microsoft.com/office/powerpoint/2010/main" val="15053309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4191000"/>
          </a:xfrm>
          <a:prstGeom prst="rect">
            <a:avLst/>
          </a:prstGeom>
          <a:solidFill>
            <a:srgbClr val="B5031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flipH="1">
            <a:off x="2286000" y="3733800"/>
            <a:ext cx="4693179" cy="461665"/>
          </a:xfrm>
          <a:prstGeom prst="rect">
            <a:avLst/>
          </a:prstGeom>
          <a:noFill/>
        </p:spPr>
        <p:txBody>
          <a:bodyPr wrap="square" rtlCol="0">
            <a:spAutoFit/>
          </a:bodyPr>
          <a:lstStyle/>
          <a:p>
            <a:pPr algn="ctr"/>
            <a:r>
              <a:rPr lang="en-US" sz="2400" b="1" dirty="0" smtClean="0">
                <a:solidFill>
                  <a:schemeClr val="bg1"/>
                </a:solidFill>
                <a:latin typeface="Arial" pitchFamily="34" charset="0"/>
                <a:cs typeface="Arial" pitchFamily="34" charset="0"/>
              </a:rPr>
              <a:t>Agenda</a:t>
            </a:r>
            <a:endParaRPr lang="en-US" sz="2400" b="1" dirty="0">
              <a:solidFill>
                <a:schemeClr val="bg1"/>
              </a:solidFill>
              <a:latin typeface="Arial" pitchFamily="34" charset="0"/>
              <a:cs typeface="Arial" pitchFamily="34" charset="0"/>
            </a:endParaRPr>
          </a:p>
        </p:txBody>
      </p:sp>
      <p:sp>
        <p:nvSpPr>
          <p:cNvPr id="6" name="TextBox 5"/>
          <p:cNvSpPr txBox="1"/>
          <p:nvPr/>
        </p:nvSpPr>
        <p:spPr>
          <a:xfrm>
            <a:off x="914400" y="4648200"/>
            <a:ext cx="4572000" cy="1323439"/>
          </a:xfrm>
          <a:prstGeom prst="rect">
            <a:avLst/>
          </a:prstGeom>
          <a:noFill/>
        </p:spPr>
        <p:txBody>
          <a:bodyPr wrap="square" rtlCol="0">
            <a:spAutoFit/>
          </a:bodyPr>
          <a:lstStyle/>
          <a:p>
            <a:pPr marL="400050" indent="-400050">
              <a:buAutoNum type="romanUcPeriod"/>
            </a:pPr>
            <a:r>
              <a:rPr lang="en-US" sz="2000" dirty="0" smtClean="0"/>
              <a:t>Procedure</a:t>
            </a:r>
          </a:p>
          <a:p>
            <a:pPr marL="400050" indent="-400050">
              <a:buAutoNum type="romanUcPeriod"/>
            </a:pPr>
            <a:r>
              <a:rPr lang="en-US" sz="2000" dirty="0" smtClean="0"/>
              <a:t>Critical Elements</a:t>
            </a:r>
          </a:p>
          <a:p>
            <a:pPr marL="400050" indent="-400050">
              <a:buAutoNum type="romanUcPeriod"/>
            </a:pPr>
            <a:r>
              <a:rPr lang="en-US" sz="2000" dirty="0" smtClean="0"/>
              <a:t>Companies</a:t>
            </a:r>
          </a:p>
          <a:p>
            <a:pPr marL="400050" indent="-400050">
              <a:buAutoNum type="romanUcPeriod"/>
            </a:pPr>
            <a:r>
              <a:rPr lang="en-US" sz="2000" dirty="0" smtClean="0"/>
              <a:t>Miscellaneous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Social Point</a:t>
            </a:r>
            <a:endParaRPr lang="en-US" sz="3200" dirty="0">
              <a:latin typeface="Arial" pitchFamily="34" charset="0"/>
              <a:cs typeface="Arial" pitchFamily="34" charset="0"/>
            </a:endParaRPr>
          </a:p>
        </p:txBody>
      </p:sp>
      <p:sp>
        <p:nvSpPr>
          <p:cNvPr id="2" name="TextBox 1"/>
          <p:cNvSpPr txBox="1"/>
          <p:nvPr/>
        </p:nvSpPr>
        <p:spPr>
          <a:xfrm>
            <a:off x="411480" y="5943600"/>
            <a:ext cx="8351520" cy="307777"/>
          </a:xfrm>
          <a:prstGeom prst="rect">
            <a:avLst/>
          </a:prstGeom>
          <a:solidFill>
            <a:srgbClr val="C31618"/>
          </a:solidFill>
          <a:ln w="3175">
            <a:solidFill>
              <a:srgbClr val="C31618"/>
            </a:solidFill>
          </a:ln>
        </p:spPr>
        <p:txBody>
          <a:bodyPr wrap="square" rtlCol="0">
            <a:spAutoFit/>
          </a:bodyPr>
          <a:lstStyle/>
          <a:p>
            <a:pPr algn="ctr"/>
            <a:r>
              <a:rPr lang="en-US" sz="1400" dirty="0" smtClean="0">
                <a:solidFill>
                  <a:schemeClr val="bg1"/>
                </a:solidFill>
              </a:rPr>
              <a:t>Social Point has the largest jump in users, showing great promise as a potential client.</a:t>
            </a:r>
            <a:endParaRPr lang="en-US" sz="1400" dirty="0">
              <a:solidFill>
                <a:schemeClr val="bg1"/>
              </a:solidFill>
            </a:endParaRPr>
          </a:p>
        </p:txBody>
      </p:sp>
      <p:cxnSp>
        <p:nvCxnSpPr>
          <p:cNvPr id="31" name="Straight Connector 30"/>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32" name="TextBox 31"/>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33" name="TextBox 32"/>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34" name="TextBox 33"/>
          <p:cNvSpPr txBox="1"/>
          <p:nvPr/>
        </p:nvSpPr>
        <p:spPr>
          <a:xfrm>
            <a:off x="5015996" y="6475685"/>
            <a:ext cx="1295400" cy="338554"/>
          </a:xfrm>
          <a:prstGeom prst="rect">
            <a:avLst/>
          </a:prstGeom>
          <a:noFill/>
        </p:spPr>
        <p:txBody>
          <a:bodyPr wrap="square" rtlCol="0">
            <a:spAutoFit/>
          </a:bodyPr>
          <a:lstStyle/>
          <a:p>
            <a:pPr algn="ctr"/>
            <a:r>
              <a:rPr lang="en-US" sz="1600" b="1" dirty="0" smtClean="0">
                <a:solidFill>
                  <a:srgbClr val="C31618"/>
                </a:solidFill>
              </a:rPr>
              <a:t>Companies</a:t>
            </a:r>
            <a:endParaRPr lang="en-US" sz="1600" b="1" dirty="0">
              <a:solidFill>
                <a:srgbClr val="C31618"/>
              </a:solidFill>
            </a:endParaRPr>
          </a:p>
        </p:txBody>
      </p:sp>
      <p:sp>
        <p:nvSpPr>
          <p:cNvPr id="35" name="TextBox 34"/>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sp>
        <p:nvSpPr>
          <p:cNvPr id="13" name="TextBox 12"/>
          <p:cNvSpPr txBox="1"/>
          <p:nvPr/>
        </p:nvSpPr>
        <p:spPr>
          <a:xfrm>
            <a:off x="533400" y="1230868"/>
            <a:ext cx="4891674" cy="369332"/>
          </a:xfrm>
          <a:prstGeom prst="rect">
            <a:avLst/>
          </a:prstGeom>
          <a:solidFill>
            <a:srgbClr val="C31618"/>
          </a:solidFill>
        </p:spPr>
        <p:txBody>
          <a:bodyPr wrap="square" rtlCol="0">
            <a:spAutoFit/>
          </a:bodyPr>
          <a:lstStyle/>
          <a:p>
            <a:pPr algn="ctr"/>
            <a:r>
              <a:rPr lang="en-US" b="1" dirty="0" smtClean="0">
                <a:solidFill>
                  <a:schemeClr val="bg1"/>
                </a:solidFill>
                <a:cs typeface="Arial" pitchFamily="34" charset="0"/>
              </a:rPr>
              <a:t>About</a:t>
            </a:r>
            <a:endParaRPr lang="en-US" b="1" dirty="0">
              <a:solidFill>
                <a:schemeClr val="bg1"/>
              </a:solidFill>
              <a:cs typeface="Arial" pitchFamily="34" charset="0"/>
            </a:endParaRPr>
          </a:p>
        </p:txBody>
      </p:sp>
      <p:sp>
        <p:nvSpPr>
          <p:cNvPr id="14" name="TextBox 13"/>
          <p:cNvSpPr txBox="1"/>
          <p:nvPr/>
        </p:nvSpPr>
        <p:spPr>
          <a:xfrm>
            <a:off x="533400" y="1600200"/>
            <a:ext cx="4891674" cy="738664"/>
          </a:xfrm>
          <a:prstGeom prst="rect">
            <a:avLst/>
          </a:prstGeom>
          <a:solidFill>
            <a:srgbClr val="DDDDDD"/>
          </a:solidFill>
        </p:spPr>
        <p:txBody>
          <a:bodyPr wrap="square" rtlCol="0">
            <a:spAutoFit/>
          </a:bodyPr>
          <a:lstStyle/>
          <a:p>
            <a:pPr marL="283464" lvl="0" indent="-283464">
              <a:buFont typeface="Arial"/>
              <a:buChar char="•"/>
            </a:pPr>
            <a:r>
              <a:rPr lang="en-US" sz="1400" dirty="0" smtClean="0"/>
              <a:t>Social networking gaming company in Barcelona</a:t>
            </a:r>
          </a:p>
          <a:p>
            <a:pPr marL="283464" lvl="0" indent="-283464">
              <a:buFont typeface="Arial"/>
              <a:buChar char="•"/>
            </a:pPr>
            <a:r>
              <a:rPr lang="en-US" sz="1400" dirty="0" smtClean="0"/>
              <a:t>30 million monthly active users</a:t>
            </a:r>
          </a:p>
          <a:p>
            <a:pPr marL="283464" lvl="0" indent="-283464">
              <a:buFont typeface="Arial"/>
              <a:buChar char="•"/>
            </a:pPr>
            <a:r>
              <a:rPr lang="en-US" sz="1400" dirty="0" smtClean="0"/>
              <a:t>Andres </a:t>
            </a:r>
            <a:r>
              <a:rPr lang="en-US" sz="1400" dirty="0" err="1" smtClean="0"/>
              <a:t>Bou</a:t>
            </a:r>
            <a:r>
              <a:rPr lang="en-US" sz="1400" dirty="0" smtClean="0"/>
              <a:t> (CEO) and Marc </a:t>
            </a:r>
            <a:r>
              <a:rPr lang="en-US" sz="1400" dirty="0" err="1" smtClean="0"/>
              <a:t>Canaleta</a:t>
            </a:r>
            <a:r>
              <a:rPr lang="en-US" sz="1400" dirty="0" smtClean="0"/>
              <a:t> (CTO)</a:t>
            </a:r>
            <a:endParaRPr lang="en-US" sz="1400" dirty="0"/>
          </a:p>
        </p:txBody>
      </p:sp>
      <p:sp>
        <p:nvSpPr>
          <p:cNvPr id="16" name="TextBox 15"/>
          <p:cNvSpPr txBox="1"/>
          <p:nvPr/>
        </p:nvSpPr>
        <p:spPr>
          <a:xfrm>
            <a:off x="457200" y="4343400"/>
            <a:ext cx="4891674" cy="369332"/>
          </a:xfrm>
          <a:prstGeom prst="rect">
            <a:avLst/>
          </a:prstGeom>
          <a:solidFill>
            <a:srgbClr val="C31618"/>
          </a:solidFill>
        </p:spPr>
        <p:txBody>
          <a:bodyPr wrap="square" rtlCol="0">
            <a:spAutoFit/>
          </a:bodyPr>
          <a:lstStyle/>
          <a:p>
            <a:pPr algn="ctr"/>
            <a:r>
              <a:rPr lang="en-US" b="1" dirty="0" smtClean="0">
                <a:solidFill>
                  <a:schemeClr val="bg1"/>
                </a:solidFill>
                <a:cs typeface="Arial" pitchFamily="34" charset="0"/>
              </a:rPr>
              <a:t>Games</a:t>
            </a:r>
            <a:endParaRPr lang="en-US" b="1" dirty="0">
              <a:solidFill>
                <a:schemeClr val="bg1"/>
              </a:solidFill>
              <a:cs typeface="Arial" pitchFamily="34" charset="0"/>
            </a:endParaRPr>
          </a:p>
        </p:txBody>
      </p:sp>
      <p:sp>
        <p:nvSpPr>
          <p:cNvPr id="17" name="TextBox 16"/>
          <p:cNvSpPr txBox="1"/>
          <p:nvPr/>
        </p:nvSpPr>
        <p:spPr>
          <a:xfrm>
            <a:off x="457200" y="4712732"/>
            <a:ext cx="4891674" cy="738664"/>
          </a:xfrm>
          <a:prstGeom prst="rect">
            <a:avLst/>
          </a:prstGeom>
          <a:solidFill>
            <a:srgbClr val="DDDDDD"/>
          </a:solidFill>
        </p:spPr>
        <p:txBody>
          <a:bodyPr wrap="square" rtlCol="0">
            <a:spAutoFit/>
          </a:bodyPr>
          <a:lstStyle/>
          <a:p>
            <a:pPr marL="283464" lvl="0" indent="-283464">
              <a:buFont typeface="Arial"/>
              <a:buChar char="•"/>
            </a:pPr>
            <a:r>
              <a:rPr lang="en-US" sz="1400" dirty="0" smtClean="0"/>
              <a:t>4 million daily active users for Dragon City</a:t>
            </a:r>
          </a:p>
          <a:p>
            <a:pPr marL="283464" lvl="0" indent="-283464">
              <a:buFont typeface="Arial"/>
              <a:buChar char="•"/>
            </a:pPr>
            <a:r>
              <a:rPr lang="en-US" sz="1400" dirty="0" smtClean="0"/>
              <a:t>18 million monthly active users for Social Empires</a:t>
            </a:r>
          </a:p>
          <a:p>
            <a:pPr marL="283464" lvl="0" indent="-283464">
              <a:buFont typeface="Arial"/>
              <a:buChar char="•"/>
            </a:pPr>
            <a:r>
              <a:rPr lang="en-US" sz="1400" dirty="0" smtClean="0"/>
              <a:t>13 million monthly active users for Social Wars</a:t>
            </a:r>
          </a:p>
        </p:txBody>
      </p:sp>
      <p:sp>
        <p:nvSpPr>
          <p:cNvPr id="18" name="TextBox 17"/>
          <p:cNvSpPr txBox="1"/>
          <p:nvPr/>
        </p:nvSpPr>
        <p:spPr>
          <a:xfrm>
            <a:off x="3871326" y="2590800"/>
            <a:ext cx="4891674" cy="369332"/>
          </a:xfrm>
          <a:prstGeom prst="rect">
            <a:avLst/>
          </a:prstGeom>
          <a:solidFill>
            <a:srgbClr val="C31618"/>
          </a:solidFill>
        </p:spPr>
        <p:txBody>
          <a:bodyPr wrap="square" rtlCol="0">
            <a:spAutoFit/>
          </a:bodyPr>
          <a:lstStyle/>
          <a:p>
            <a:pPr algn="ctr"/>
            <a:r>
              <a:rPr lang="en-US" b="1" dirty="0" smtClean="0">
                <a:solidFill>
                  <a:schemeClr val="bg1"/>
                </a:solidFill>
                <a:cs typeface="Arial" pitchFamily="34" charset="0"/>
              </a:rPr>
              <a:t>Growth Potential</a:t>
            </a:r>
            <a:endParaRPr lang="en-US" b="1" dirty="0">
              <a:solidFill>
                <a:schemeClr val="bg1"/>
              </a:solidFill>
              <a:cs typeface="Arial" pitchFamily="34" charset="0"/>
            </a:endParaRPr>
          </a:p>
        </p:txBody>
      </p:sp>
      <p:sp>
        <p:nvSpPr>
          <p:cNvPr id="20" name="TextBox 19"/>
          <p:cNvSpPr txBox="1"/>
          <p:nvPr/>
        </p:nvSpPr>
        <p:spPr>
          <a:xfrm>
            <a:off x="3871326" y="2960132"/>
            <a:ext cx="4891674" cy="1169551"/>
          </a:xfrm>
          <a:prstGeom prst="rect">
            <a:avLst/>
          </a:prstGeom>
          <a:solidFill>
            <a:srgbClr val="DDDDDD"/>
          </a:solidFill>
        </p:spPr>
        <p:txBody>
          <a:bodyPr wrap="square" rtlCol="0">
            <a:spAutoFit/>
          </a:bodyPr>
          <a:lstStyle/>
          <a:p>
            <a:pPr marL="283464" lvl="0" indent="-283464">
              <a:buFont typeface="Arial"/>
              <a:buChar char="•"/>
            </a:pPr>
            <a:r>
              <a:rPr lang="en-US" sz="1400" dirty="0" smtClean="0"/>
              <a:t>$14.7M in total funding</a:t>
            </a:r>
          </a:p>
          <a:p>
            <a:pPr marL="283464" lvl="0" indent="-283464">
              <a:buFont typeface="Arial"/>
              <a:buChar char="•"/>
            </a:pPr>
            <a:r>
              <a:rPr lang="en-US" sz="1400" dirty="0" smtClean="0"/>
              <a:t>In the top 25 for gain in monthly active users by 3% on </a:t>
            </a:r>
            <a:r>
              <a:rPr lang="en-US" sz="1400" dirty="0" err="1" smtClean="0"/>
              <a:t>AppData</a:t>
            </a:r>
            <a:r>
              <a:rPr lang="en-US" sz="1400" dirty="0" smtClean="0"/>
              <a:t> for Dragon City</a:t>
            </a:r>
          </a:p>
          <a:p>
            <a:pPr marL="283464" lvl="0" indent="-283464">
              <a:buFont typeface="Arial"/>
              <a:buChar char="•"/>
            </a:pPr>
            <a:r>
              <a:rPr lang="en-US" sz="1400" dirty="0" smtClean="0"/>
              <a:t>Named one of the top 5 global developers of social games by </a:t>
            </a:r>
            <a:r>
              <a:rPr lang="en-US" sz="1400" dirty="0" err="1" smtClean="0"/>
              <a:t>Crunchbase</a:t>
            </a:r>
            <a:endParaRPr lang="en-US" sz="1400" dirty="0"/>
          </a:p>
        </p:txBody>
      </p:sp>
    </p:spTree>
    <p:extLst>
      <p:ext uri="{BB962C8B-B14F-4D97-AF65-F5344CB8AC3E}">
        <p14:creationId xmlns:p14="http://schemas.microsoft.com/office/powerpoint/2010/main" val="15053309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Social Point Databases</a:t>
            </a:r>
            <a:endParaRPr lang="en-US" sz="3200" dirty="0">
              <a:latin typeface="Arial" pitchFamily="34" charset="0"/>
              <a:cs typeface="Arial" pitchFamily="34" charset="0"/>
            </a:endParaRPr>
          </a:p>
        </p:txBody>
      </p:sp>
      <p:pic>
        <p:nvPicPr>
          <p:cNvPr id="3078" name="Picture 6" descr="http://alex.leonard.ie/wp-content/uploads/2010/08/MySQL-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219200"/>
            <a:ext cx="2730067" cy="141248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394771" y="5977024"/>
            <a:ext cx="8351520" cy="307777"/>
          </a:xfrm>
          <a:prstGeom prst="rect">
            <a:avLst/>
          </a:prstGeom>
          <a:solidFill>
            <a:srgbClr val="C31618"/>
          </a:solidFill>
          <a:ln w="3175">
            <a:solidFill>
              <a:srgbClr val="C31618"/>
            </a:solidFill>
          </a:ln>
        </p:spPr>
        <p:txBody>
          <a:bodyPr wrap="square" rtlCol="0">
            <a:spAutoFit/>
          </a:bodyPr>
          <a:lstStyle/>
          <a:p>
            <a:pPr algn="ctr"/>
            <a:r>
              <a:rPr lang="en-US" sz="1400" dirty="0" smtClean="0">
                <a:solidFill>
                  <a:schemeClr val="bg1"/>
                </a:solidFill>
              </a:rPr>
              <a:t>Social Point is currently using MySQL and although it is static, there are problems with scalability and latency.</a:t>
            </a:r>
            <a:endParaRPr lang="en-US" sz="1400" dirty="0">
              <a:solidFill>
                <a:schemeClr val="bg1"/>
              </a:solidFill>
            </a:endParaRPr>
          </a:p>
        </p:txBody>
      </p:sp>
      <p:pic>
        <p:nvPicPr>
          <p:cNvPr id="17" name="Picture 16"/>
          <p:cNvPicPr>
            <a:picLocks noChangeAspect="1"/>
          </p:cNvPicPr>
          <p:nvPr/>
        </p:nvPicPr>
        <p:blipFill>
          <a:blip r:embed="rId5"/>
          <a:stretch>
            <a:fillRect/>
          </a:stretch>
        </p:blipFill>
        <p:spPr>
          <a:xfrm>
            <a:off x="159944" y="2880488"/>
            <a:ext cx="3759200" cy="2819400"/>
          </a:xfrm>
          <a:prstGeom prst="rect">
            <a:avLst/>
          </a:prstGeom>
        </p:spPr>
      </p:pic>
      <p:sp>
        <p:nvSpPr>
          <p:cNvPr id="18" name="TextBox 17"/>
          <p:cNvSpPr txBox="1"/>
          <p:nvPr/>
        </p:nvSpPr>
        <p:spPr>
          <a:xfrm>
            <a:off x="4023726" y="1066800"/>
            <a:ext cx="4891674" cy="369332"/>
          </a:xfrm>
          <a:prstGeom prst="rect">
            <a:avLst/>
          </a:prstGeom>
          <a:solidFill>
            <a:srgbClr val="C31618"/>
          </a:solidFill>
        </p:spPr>
        <p:txBody>
          <a:bodyPr wrap="square" rtlCol="0">
            <a:spAutoFit/>
          </a:bodyPr>
          <a:lstStyle/>
          <a:p>
            <a:pPr algn="ctr"/>
            <a:r>
              <a:rPr lang="en-US" b="1" dirty="0" smtClean="0">
                <a:solidFill>
                  <a:schemeClr val="bg1"/>
                </a:solidFill>
              </a:rPr>
              <a:t>Background</a:t>
            </a:r>
            <a:endParaRPr lang="en-US" b="1" dirty="0">
              <a:solidFill>
                <a:schemeClr val="bg1"/>
              </a:solidFill>
            </a:endParaRPr>
          </a:p>
        </p:txBody>
      </p:sp>
      <p:sp>
        <p:nvSpPr>
          <p:cNvPr id="19" name="TextBox 18"/>
          <p:cNvSpPr txBox="1"/>
          <p:nvPr/>
        </p:nvSpPr>
        <p:spPr>
          <a:xfrm>
            <a:off x="4023726" y="1436132"/>
            <a:ext cx="4891674" cy="1169551"/>
          </a:xfrm>
          <a:prstGeom prst="rect">
            <a:avLst/>
          </a:prstGeom>
          <a:solidFill>
            <a:srgbClr val="DDDDDD"/>
          </a:solidFill>
        </p:spPr>
        <p:txBody>
          <a:bodyPr wrap="square" rtlCol="0">
            <a:spAutoFit/>
          </a:bodyPr>
          <a:lstStyle/>
          <a:p>
            <a:pPr marL="285750" indent="-285750">
              <a:buFont typeface="Arial"/>
              <a:buChar char="•"/>
            </a:pPr>
            <a:r>
              <a:rPr lang="en-US" sz="1400" dirty="0" smtClean="0"/>
              <a:t>Currently using </a:t>
            </a:r>
            <a:r>
              <a:rPr lang="en-US" sz="1400" dirty="0" err="1" smtClean="0"/>
              <a:t>Sharding</a:t>
            </a:r>
            <a:r>
              <a:rPr lang="en-US" sz="1400" dirty="0" smtClean="0"/>
              <a:t> because it’s easier to scale horizontally</a:t>
            </a:r>
          </a:p>
          <a:p>
            <a:pPr marL="285750" indent="-285750">
              <a:buFont typeface="Arial"/>
              <a:buChar char="•"/>
            </a:pPr>
            <a:r>
              <a:rPr lang="en-US" sz="1400" dirty="0" smtClean="0"/>
              <a:t>Interested in </a:t>
            </a:r>
            <a:r>
              <a:rPr lang="en-US" sz="1400" dirty="0" err="1" smtClean="0"/>
              <a:t>NoSQL</a:t>
            </a:r>
            <a:r>
              <a:rPr lang="en-US" sz="1400" dirty="0" smtClean="0"/>
              <a:t> but finds it difficult to trust it</a:t>
            </a:r>
            <a:endParaRPr lang="en-US" sz="1400" dirty="0" smtClean="0">
              <a:sym typeface="Wingdings"/>
            </a:endParaRPr>
          </a:p>
          <a:p>
            <a:pPr marL="285750" indent="-285750">
              <a:buFont typeface="Arial"/>
              <a:buChar char="•"/>
            </a:pPr>
            <a:r>
              <a:rPr lang="en-US" sz="1400" dirty="0" smtClean="0">
                <a:sym typeface="Wingdings"/>
              </a:rPr>
              <a:t>Growing number of users over a short period of time (between 2008 and 2012)</a:t>
            </a:r>
            <a:endParaRPr lang="en-US" sz="1400" dirty="0" smtClean="0"/>
          </a:p>
        </p:txBody>
      </p:sp>
      <p:sp>
        <p:nvSpPr>
          <p:cNvPr id="25" name="TextBox 24"/>
          <p:cNvSpPr txBox="1"/>
          <p:nvPr/>
        </p:nvSpPr>
        <p:spPr>
          <a:xfrm>
            <a:off x="4023722" y="4607004"/>
            <a:ext cx="4891678" cy="369332"/>
          </a:xfrm>
          <a:prstGeom prst="rect">
            <a:avLst/>
          </a:prstGeom>
          <a:solidFill>
            <a:srgbClr val="C31618"/>
          </a:solidFill>
        </p:spPr>
        <p:txBody>
          <a:bodyPr wrap="square" rtlCol="0">
            <a:spAutoFit/>
          </a:bodyPr>
          <a:lstStyle/>
          <a:p>
            <a:pPr algn="ctr"/>
            <a:r>
              <a:rPr lang="en-US" b="1" dirty="0" smtClean="0">
                <a:solidFill>
                  <a:schemeClr val="bg1"/>
                </a:solidFill>
              </a:rPr>
              <a:t>Uses</a:t>
            </a:r>
            <a:endParaRPr lang="en-US" b="1" dirty="0">
              <a:solidFill>
                <a:schemeClr val="bg1"/>
              </a:solidFill>
            </a:endParaRPr>
          </a:p>
        </p:txBody>
      </p:sp>
      <p:sp>
        <p:nvSpPr>
          <p:cNvPr id="28" name="TextBox 27"/>
          <p:cNvSpPr txBox="1"/>
          <p:nvPr/>
        </p:nvSpPr>
        <p:spPr>
          <a:xfrm>
            <a:off x="4023722" y="4976336"/>
            <a:ext cx="4891678" cy="738664"/>
          </a:xfrm>
          <a:prstGeom prst="rect">
            <a:avLst/>
          </a:prstGeom>
          <a:solidFill>
            <a:srgbClr val="DDDDDD"/>
          </a:solidFill>
        </p:spPr>
        <p:txBody>
          <a:bodyPr wrap="square" rtlCol="0">
            <a:spAutoFit/>
          </a:bodyPr>
          <a:lstStyle/>
          <a:p>
            <a:pPr marL="285750" indent="-285750">
              <a:buFont typeface="Arial"/>
              <a:buChar char="•"/>
            </a:pPr>
            <a:r>
              <a:rPr lang="en-US" sz="1400" dirty="0" smtClean="0"/>
              <a:t>User Comments</a:t>
            </a:r>
          </a:p>
          <a:p>
            <a:pPr marL="285750" indent="-285750">
              <a:buFont typeface="Arial"/>
              <a:buChar char="•"/>
            </a:pPr>
            <a:r>
              <a:rPr lang="en-US" sz="1400" dirty="0" smtClean="0"/>
              <a:t>User Battle Requests</a:t>
            </a:r>
          </a:p>
          <a:p>
            <a:pPr marL="285750" indent="-285750">
              <a:buFont typeface="Arial"/>
              <a:buChar char="•"/>
            </a:pPr>
            <a:r>
              <a:rPr lang="en-US" sz="1400" dirty="0" smtClean="0"/>
              <a:t>Player vs. Player Mode</a:t>
            </a:r>
          </a:p>
        </p:txBody>
      </p:sp>
      <p:sp>
        <p:nvSpPr>
          <p:cNvPr id="30" name="TextBox 29"/>
          <p:cNvSpPr txBox="1"/>
          <p:nvPr/>
        </p:nvSpPr>
        <p:spPr>
          <a:xfrm>
            <a:off x="4023725" y="2728105"/>
            <a:ext cx="4908839" cy="369332"/>
          </a:xfrm>
          <a:prstGeom prst="rect">
            <a:avLst/>
          </a:prstGeom>
          <a:solidFill>
            <a:srgbClr val="C31618"/>
          </a:solidFill>
        </p:spPr>
        <p:txBody>
          <a:bodyPr wrap="square" rtlCol="0">
            <a:spAutoFit/>
          </a:bodyPr>
          <a:lstStyle/>
          <a:p>
            <a:pPr algn="ctr"/>
            <a:r>
              <a:rPr lang="en-US" b="1" dirty="0" smtClean="0">
                <a:solidFill>
                  <a:schemeClr val="bg1"/>
                </a:solidFill>
              </a:rPr>
              <a:t>Problems</a:t>
            </a:r>
            <a:endParaRPr lang="en-US" b="1" dirty="0">
              <a:solidFill>
                <a:schemeClr val="bg1"/>
              </a:solidFill>
            </a:endParaRPr>
          </a:p>
        </p:txBody>
      </p:sp>
      <p:sp>
        <p:nvSpPr>
          <p:cNvPr id="33" name="TextBox 32"/>
          <p:cNvSpPr txBox="1"/>
          <p:nvPr/>
        </p:nvSpPr>
        <p:spPr>
          <a:xfrm>
            <a:off x="4023725" y="3097437"/>
            <a:ext cx="4908839" cy="1384995"/>
          </a:xfrm>
          <a:prstGeom prst="rect">
            <a:avLst/>
          </a:prstGeom>
          <a:solidFill>
            <a:srgbClr val="DDDDDD"/>
          </a:solidFill>
        </p:spPr>
        <p:txBody>
          <a:bodyPr wrap="square" rtlCol="0">
            <a:spAutoFit/>
          </a:bodyPr>
          <a:lstStyle/>
          <a:p>
            <a:pPr marL="283464" lvl="0" indent="-283464">
              <a:buFont typeface="Arial"/>
              <a:buChar char="•"/>
            </a:pPr>
            <a:r>
              <a:rPr lang="en-US" sz="1400" dirty="0" smtClean="0"/>
              <a:t>MySQL sometimes gets delayed because it is not fast enough</a:t>
            </a:r>
          </a:p>
          <a:p>
            <a:pPr marL="283464" lvl="0" indent="-283464">
              <a:buFont typeface="Arial"/>
              <a:buChar char="•"/>
            </a:pPr>
            <a:r>
              <a:rPr lang="en-US" sz="1400" dirty="0" smtClean="0"/>
              <a:t>Scalability Issues</a:t>
            </a:r>
          </a:p>
          <a:p>
            <a:pPr lvl="1"/>
            <a:r>
              <a:rPr lang="en-US" sz="1400" dirty="0" smtClean="0"/>
              <a:t>-Challenging because Social Point cannot shut down game to move data</a:t>
            </a:r>
          </a:p>
          <a:p>
            <a:pPr lvl="1"/>
            <a:r>
              <a:rPr lang="en-US" sz="1400" dirty="0" smtClean="0"/>
              <a:t>-Must Account for 70 million users total for just Dragon City game</a:t>
            </a:r>
          </a:p>
        </p:txBody>
      </p:sp>
      <p:cxnSp>
        <p:nvCxnSpPr>
          <p:cNvPr id="32" name="Straight Connector 31"/>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35" name="TextBox 34"/>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36" name="TextBox 35"/>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37" name="TextBox 36"/>
          <p:cNvSpPr txBox="1"/>
          <p:nvPr/>
        </p:nvSpPr>
        <p:spPr>
          <a:xfrm>
            <a:off x="5015996" y="6475685"/>
            <a:ext cx="1295400" cy="338554"/>
          </a:xfrm>
          <a:prstGeom prst="rect">
            <a:avLst/>
          </a:prstGeom>
          <a:noFill/>
        </p:spPr>
        <p:txBody>
          <a:bodyPr wrap="square" rtlCol="0">
            <a:spAutoFit/>
          </a:bodyPr>
          <a:lstStyle/>
          <a:p>
            <a:pPr algn="ctr"/>
            <a:r>
              <a:rPr lang="en-US" sz="1600" b="1" dirty="0" smtClean="0">
                <a:solidFill>
                  <a:srgbClr val="C31618"/>
                </a:solidFill>
              </a:rPr>
              <a:t>Companies</a:t>
            </a:r>
            <a:endParaRPr lang="en-US" sz="1600" b="1" dirty="0">
              <a:solidFill>
                <a:srgbClr val="C31618"/>
              </a:solidFill>
            </a:endParaRPr>
          </a:p>
        </p:txBody>
      </p:sp>
      <p:sp>
        <p:nvSpPr>
          <p:cNvPr id="38" name="TextBox 37"/>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spTree>
    <p:extLst>
      <p:ext uri="{BB962C8B-B14F-4D97-AF65-F5344CB8AC3E}">
        <p14:creationId xmlns:p14="http://schemas.microsoft.com/office/powerpoint/2010/main" val="19222444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Social Point Databases</a:t>
            </a:r>
            <a:endParaRPr lang="en-US" sz="3200" dirty="0">
              <a:latin typeface="Arial" pitchFamily="34" charset="0"/>
              <a:cs typeface="Arial" pitchFamily="34" charset="0"/>
            </a:endParaRPr>
          </a:p>
        </p:txBody>
      </p:sp>
      <p:sp>
        <p:nvSpPr>
          <p:cNvPr id="34" name="TextBox 33"/>
          <p:cNvSpPr txBox="1"/>
          <p:nvPr/>
        </p:nvSpPr>
        <p:spPr>
          <a:xfrm>
            <a:off x="394771" y="5977024"/>
            <a:ext cx="8351520" cy="307777"/>
          </a:xfrm>
          <a:prstGeom prst="rect">
            <a:avLst/>
          </a:prstGeom>
          <a:solidFill>
            <a:srgbClr val="C31618"/>
          </a:solidFill>
          <a:ln w="3175">
            <a:solidFill>
              <a:srgbClr val="C31618"/>
            </a:solidFill>
          </a:ln>
        </p:spPr>
        <p:txBody>
          <a:bodyPr wrap="square" rtlCol="0">
            <a:spAutoFit/>
          </a:bodyPr>
          <a:lstStyle/>
          <a:p>
            <a:pPr algn="ctr"/>
            <a:r>
              <a:rPr lang="en-US" sz="1400" dirty="0" smtClean="0">
                <a:solidFill>
                  <a:schemeClr val="bg1"/>
                </a:solidFill>
              </a:rPr>
              <a:t>Although Social Point has tried some </a:t>
            </a:r>
            <a:r>
              <a:rPr lang="en-US" sz="1400" dirty="0" err="1" smtClean="0">
                <a:solidFill>
                  <a:schemeClr val="bg1"/>
                </a:solidFill>
              </a:rPr>
              <a:t>NoSQL</a:t>
            </a:r>
            <a:r>
              <a:rPr lang="en-US" sz="1400" dirty="0" smtClean="0">
                <a:solidFill>
                  <a:schemeClr val="bg1"/>
                </a:solidFill>
              </a:rPr>
              <a:t> databases but it found stability problems, causing distrust of </a:t>
            </a:r>
            <a:r>
              <a:rPr lang="en-US" sz="1400" dirty="0" err="1" smtClean="0">
                <a:solidFill>
                  <a:schemeClr val="bg1"/>
                </a:solidFill>
              </a:rPr>
              <a:t>NoSQL</a:t>
            </a:r>
            <a:r>
              <a:rPr lang="en-US" sz="1400" dirty="0" smtClean="0">
                <a:solidFill>
                  <a:schemeClr val="bg1"/>
                </a:solidFill>
              </a:rPr>
              <a:t>.</a:t>
            </a:r>
            <a:endParaRPr lang="en-US" sz="1400" dirty="0">
              <a:solidFill>
                <a:schemeClr val="bg1"/>
              </a:solidFill>
            </a:endParaRPr>
          </a:p>
        </p:txBody>
      </p:sp>
      <p:pic>
        <p:nvPicPr>
          <p:cNvPr id="17" name="Picture 16"/>
          <p:cNvPicPr>
            <a:picLocks noChangeAspect="1"/>
          </p:cNvPicPr>
          <p:nvPr/>
        </p:nvPicPr>
        <p:blipFill>
          <a:blip r:embed="rId4"/>
          <a:stretch>
            <a:fillRect/>
          </a:stretch>
        </p:blipFill>
        <p:spPr>
          <a:xfrm>
            <a:off x="762000" y="990600"/>
            <a:ext cx="2406316" cy="2286000"/>
          </a:xfrm>
          <a:prstGeom prst="rect">
            <a:avLst/>
          </a:prstGeom>
        </p:spPr>
      </p:pic>
      <p:pic>
        <p:nvPicPr>
          <p:cNvPr id="19" name="Picture 18"/>
          <p:cNvPicPr>
            <a:picLocks noChangeAspect="1"/>
          </p:cNvPicPr>
          <p:nvPr/>
        </p:nvPicPr>
        <p:blipFill>
          <a:blip r:embed="rId5"/>
          <a:stretch>
            <a:fillRect/>
          </a:stretch>
        </p:blipFill>
        <p:spPr>
          <a:xfrm>
            <a:off x="407784" y="3733800"/>
            <a:ext cx="3125656" cy="1524000"/>
          </a:xfrm>
          <a:prstGeom prst="rect">
            <a:avLst/>
          </a:prstGeom>
        </p:spPr>
      </p:pic>
      <p:sp>
        <p:nvSpPr>
          <p:cNvPr id="20" name="TextBox 19"/>
          <p:cNvSpPr txBox="1"/>
          <p:nvPr/>
        </p:nvSpPr>
        <p:spPr>
          <a:xfrm>
            <a:off x="3886200" y="1143000"/>
            <a:ext cx="4891674" cy="369332"/>
          </a:xfrm>
          <a:prstGeom prst="rect">
            <a:avLst/>
          </a:prstGeom>
          <a:solidFill>
            <a:srgbClr val="C31618"/>
          </a:solidFill>
        </p:spPr>
        <p:txBody>
          <a:bodyPr wrap="square" rtlCol="0">
            <a:spAutoFit/>
          </a:bodyPr>
          <a:lstStyle/>
          <a:p>
            <a:pPr algn="ctr"/>
            <a:r>
              <a:rPr lang="en-US" b="1" dirty="0" smtClean="0">
                <a:solidFill>
                  <a:schemeClr val="bg1"/>
                </a:solidFill>
              </a:rPr>
              <a:t>Background</a:t>
            </a:r>
            <a:endParaRPr lang="en-US" b="1" dirty="0">
              <a:solidFill>
                <a:schemeClr val="bg1"/>
              </a:solidFill>
            </a:endParaRPr>
          </a:p>
        </p:txBody>
      </p:sp>
      <p:sp>
        <p:nvSpPr>
          <p:cNvPr id="21" name="TextBox 20"/>
          <p:cNvSpPr txBox="1"/>
          <p:nvPr/>
        </p:nvSpPr>
        <p:spPr>
          <a:xfrm>
            <a:off x="3886200" y="1512332"/>
            <a:ext cx="4891674" cy="307777"/>
          </a:xfrm>
          <a:prstGeom prst="rect">
            <a:avLst/>
          </a:prstGeom>
          <a:solidFill>
            <a:srgbClr val="DDDDDD"/>
          </a:solidFill>
        </p:spPr>
        <p:txBody>
          <a:bodyPr wrap="square" rtlCol="0">
            <a:spAutoFit/>
          </a:bodyPr>
          <a:lstStyle/>
          <a:p>
            <a:pPr marL="285750" indent="-285750">
              <a:buFont typeface="Arial"/>
              <a:buChar char="•"/>
            </a:pPr>
            <a:r>
              <a:rPr lang="en-US" sz="1400" dirty="0" smtClean="0"/>
              <a:t>Tried Cassandra and </a:t>
            </a:r>
            <a:r>
              <a:rPr lang="en-US" sz="1400" dirty="0" err="1" smtClean="0"/>
              <a:t>Couchbase</a:t>
            </a:r>
            <a:endParaRPr lang="en-US" sz="1400" dirty="0" smtClean="0"/>
          </a:p>
        </p:txBody>
      </p:sp>
      <p:sp>
        <p:nvSpPr>
          <p:cNvPr id="25" name="TextBox 24"/>
          <p:cNvSpPr txBox="1"/>
          <p:nvPr/>
        </p:nvSpPr>
        <p:spPr>
          <a:xfrm>
            <a:off x="3888489" y="2917448"/>
            <a:ext cx="4908839" cy="369332"/>
          </a:xfrm>
          <a:prstGeom prst="rect">
            <a:avLst/>
          </a:prstGeom>
          <a:solidFill>
            <a:srgbClr val="C31618"/>
          </a:solidFill>
        </p:spPr>
        <p:txBody>
          <a:bodyPr wrap="square" rtlCol="0">
            <a:spAutoFit/>
          </a:bodyPr>
          <a:lstStyle/>
          <a:p>
            <a:pPr algn="ctr"/>
            <a:r>
              <a:rPr lang="en-US" b="1" dirty="0" smtClean="0">
                <a:solidFill>
                  <a:schemeClr val="bg1"/>
                </a:solidFill>
              </a:rPr>
              <a:t>Problems</a:t>
            </a:r>
            <a:endParaRPr lang="en-US" b="1" dirty="0">
              <a:solidFill>
                <a:schemeClr val="bg1"/>
              </a:solidFill>
            </a:endParaRPr>
          </a:p>
        </p:txBody>
      </p:sp>
      <p:sp>
        <p:nvSpPr>
          <p:cNvPr id="28" name="TextBox 27"/>
          <p:cNvSpPr txBox="1"/>
          <p:nvPr/>
        </p:nvSpPr>
        <p:spPr>
          <a:xfrm>
            <a:off x="3888489" y="3286780"/>
            <a:ext cx="4908839" cy="523220"/>
          </a:xfrm>
          <a:prstGeom prst="rect">
            <a:avLst/>
          </a:prstGeom>
          <a:solidFill>
            <a:srgbClr val="DDDDDD"/>
          </a:solidFill>
        </p:spPr>
        <p:txBody>
          <a:bodyPr wrap="square" rtlCol="0">
            <a:spAutoFit/>
          </a:bodyPr>
          <a:lstStyle/>
          <a:p>
            <a:pPr marL="283464" lvl="0" indent="-283464">
              <a:buFont typeface="Arial"/>
              <a:buChar char="•"/>
            </a:pPr>
            <a:r>
              <a:rPr lang="en-US" sz="1400" dirty="0" smtClean="0"/>
              <a:t>During heavy tests: problems with stability</a:t>
            </a:r>
          </a:p>
          <a:p>
            <a:pPr marL="740664" lvl="1" indent="-283464"/>
            <a:r>
              <a:rPr lang="en-US" sz="1400" dirty="0" smtClean="0"/>
              <a:t>-Clusters break when scaling</a:t>
            </a:r>
          </a:p>
        </p:txBody>
      </p:sp>
      <p:sp>
        <p:nvSpPr>
          <p:cNvPr id="30" name="Down Arrow 29"/>
          <p:cNvSpPr/>
          <p:nvPr/>
        </p:nvSpPr>
        <p:spPr>
          <a:xfrm>
            <a:off x="5638800" y="3962400"/>
            <a:ext cx="1066800" cy="762000"/>
          </a:xfrm>
          <a:prstGeom prst="downArrow">
            <a:avLst/>
          </a:prstGeom>
          <a:solidFill>
            <a:srgbClr val="C31618"/>
          </a:solidFill>
          <a:ln>
            <a:solidFill>
              <a:srgbClr val="C3161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3886200" y="4885491"/>
            <a:ext cx="4908839" cy="369332"/>
          </a:xfrm>
          <a:prstGeom prst="rect">
            <a:avLst/>
          </a:prstGeom>
          <a:solidFill>
            <a:srgbClr val="C31618"/>
          </a:solidFill>
        </p:spPr>
        <p:txBody>
          <a:bodyPr wrap="square" rtlCol="0">
            <a:spAutoFit/>
          </a:bodyPr>
          <a:lstStyle/>
          <a:p>
            <a:pPr algn="ctr"/>
            <a:r>
              <a:rPr lang="en-US" b="1" dirty="0" smtClean="0">
                <a:solidFill>
                  <a:schemeClr val="bg1"/>
                </a:solidFill>
              </a:rPr>
              <a:t>Results</a:t>
            </a:r>
            <a:endParaRPr lang="en-US" b="1" dirty="0">
              <a:solidFill>
                <a:schemeClr val="bg1"/>
              </a:solidFill>
            </a:endParaRPr>
          </a:p>
        </p:txBody>
      </p:sp>
      <p:sp>
        <p:nvSpPr>
          <p:cNvPr id="35" name="TextBox 34"/>
          <p:cNvSpPr txBox="1"/>
          <p:nvPr/>
        </p:nvSpPr>
        <p:spPr>
          <a:xfrm>
            <a:off x="3886200" y="5254823"/>
            <a:ext cx="4908839" cy="307777"/>
          </a:xfrm>
          <a:prstGeom prst="rect">
            <a:avLst/>
          </a:prstGeom>
          <a:solidFill>
            <a:srgbClr val="DDDDDD"/>
          </a:solidFill>
        </p:spPr>
        <p:txBody>
          <a:bodyPr wrap="square" rtlCol="0">
            <a:spAutoFit/>
          </a:bodyPr>
          <a:lstStyle/>
          <a:p>
            <a:pPr marL="283464" lvl="0" indent="-283464">
              <a:buFont typeface="Arial"/>
              <a:buChar char="•"/>
            </a:pPr>
            <a:r>
              <a:rPr lang="en-US" sz="1400" dirty="0" smtClean="0"/>
              <a:t>Distrust of </a:t>
            </a:r>
            <a:r>
              <a:rPr lang="en-US" sz="1400" dirty="0" err="1" smtClean="0"/>
              <a:t>NoSQL</a:t>
            </a:r>
            <a:endParaRPr lang="en-US" sz="1400" dirty="0" smtClean="0"/>
          </a:p>
        </p:txBody>
      </p:sp>
      <p:sp>
        <p:nvSpPr>
          <p:cNvPr id="24" name="Down Arrow 23"/>
          <p:cNvSpPr/>
          <p:nvPr/>
        </p:nvSpPr>
        <p:spPr>
          <a:xfrm>
            <a:off x="5638800" y="1981200"/>
            <a:ext cx="1066800" cy="762000"/>
          </a:xfrm>
          <a:prstGeom prst="downArrow">
            <a:avLst/>
          </a:prstGeom>
          <a:solidFill>
            <a:srgbClr val="C31618"/>
          </a:solidFill>
          <a:ln>
            <a:solidFill>
              <a:srgbClr val="B5021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39" name="TextBox 38"/>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40" name="TextBox 39"/>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41" name="TextBox 40"/>
          <p:cNvSpPr txBox="1"/>
          <p:nvPr/>
        </p:nvSpPr>
        <p:spPr>
          <a:xfrm>
            <a:off x="5015996" y="6475685"/>
            <a:ext cx="1295400" cy="338554"/>
          </a:xfrm>
          <a:prstGeom prst="rect">
            <a:avLst/>
          </a:prstGeom>
          <a:noFill/>
        </p:spPr>
        <p:txBody>
          <a:bodyPr wrap="square" rtlCol="0">
            <a:spAutoFit/>
          </a:bodyPr>
          <a:lstStyle/>
          <a:p>
            <a:pPr algn="ctr"/>
            <a:r>
              <a:rPr lang="en-US" sz="1600" b="1" dirty="0" smtClean="0">
                <a:solidFill>
                  <a:srgbClr val="C31618"/>
                </a:solidFill>
              </a:rPr>
              <a:t>Companies</a:t>
            </a:r>
            <a:endParaRPr lang="en-US" sz="1600" b="1" dirty="0">
              <a:solidFill>
                <a:srgbClr val="C31618"/>
              </a:solidFill>
            </a:endParaRPr>
          </a:p>
        </p:txBody>
      </p:sp>
      <p:sp>
        <p:nvSpPr>
          <p:cNvPr id="42" name="TextBox 41"/>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spTree>
    <p:extLst>
      <p:ext uri="{BB962C8B-B14F-4D97-AF65-F5344CB8AC3E}">
        <p14:creationId xmlns:p14="http://schemas.microsoft.com/office/powerpoint/2010/main" val="1922244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Social Point Results</a:t>
            </a:r>
            <a:endParaRPr lang="en-US" sz="3200" dirty="0">
              <a:latin typeface="Arial" pitchFamily="34" charset="0"/>
              <a:cs typeface="Arial" pitchFamily="34" charset="0"/>
            </a:endParaRPr>
          </a:p>
        </p:txBody>
      </p:sp>
      <p:sp>
        <p:nvSpPr>
          <p:cNvPr id="2" name="TextBox 1"/>
          <p:cNvSpPr txBox="1"/>
          <p:nvPr/>
        </p:nvSpPr>
        <p:spPr>
          <a:xfrm>
            <a:off x="411480" y="5943600"/>
            <a:ext cx="8351520" cy="307777"/>
          </a:xfrm>
          <a:prstGeom prst="rect">
            <a:avLst/>
          </a:prstGeom>
          <a:solidFill>
            <a:srgbClr val="C31618"/>
          </a:solidFill>
          <a:ln w="3175">
            <a:solidFill>
              <a:srgbClr val="C31618"/>
            </a:solidFill>
          </a:ln>
        </p:spPr>
        <p:txBody>
          <a:bodyPr wrap="square" rtlCol="0">
            <a:spAutoFit/>
          </a:bodyPr>
          <a:lstStyle/>
          <a:p>
            <a:pPr algn="ctr"/>
            <a:r>
              <a:rPr lang="en-US" sz="1400" dirty="0" smtClean="0">
                <a:solidFill>
                  <a:schemeClr val="bg1"/>
                </a:solidFill>
              </a:rPr>
              <a:t>If </a:t>
            </a:r>
            <a:r>
              <a:rPr lang="en-US" sz="1400" dirty="0" err="1" smtClean="0">
                <a:solidFill>
                  <a:schemeClr val="bg1"/>
                </a:solidFill>
              </a:rPr>
              <a:t>Aerospike</a:t>
            </a:r>
            <a:r>
              <a:rPr lang="en-US" sz="1400" dirty="0" smtClean="0">
                <a:solidFill>
                  <a:schemeClr val="bg1"/>
                </a:solidFill>
              </a:rPr>
              <a:t> can resolve Social Point’s continuing problems, then it can still overcome the competitor </a:t>
            </a:r>
            <a:r>
              <a:rPr lang="en-US" sz="1400" dirty="0" err="1" smtClean="0">
                <a:solidFill>
                  <a:schemeClr val="bg1"/>
                </a:solidFill>
              </a:rPr>
              <a:t>CouchDB</a:t>
            </a:r>
            <a:r>
              <a:rPr lang="en-US" sz="1400" dirty="0" smtClean="0">
                <a:solidFill>
                  <a:schemeClr val="bg1"/>
                </a:solidFill>
              </a:rPr>
              <a:t>.</a:t>
            </a:r>
            <a:endParaRPr lang="en-US" sz="1400" dirty="0">
              <a:solidFill>
                <a:schemeClr val="bg1"/>
              </a:solidFill>
            </a:endParaRPr>
          </a:p>
        </p:txBody>
      </p:sp>
      <p:cxnSp>
        <p:nvCxnSpPr>
          <p:cNvPr id="29" name="Straight Connector 28"/>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30" name="TextBox 29"/>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31" name="TextBox 30"/>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32" name="TextBox 31"/>
          <p:cNvSpPr txBox="1"/>
          <p:nvPr/>
        </p:nvSpPr>
        <p:spPr>
          <a:xfrm>
            <a:off x="5015996" y="6475685"/>
            <a:ext cx="1295400" cy="338554"/>
          </a:xfrm>
          <a:prstGeom prst="rect">
            <a:avLst/>
          </a:prstGeom>
          <a:noFill/>
        </p:spPr>
        <p:txBody>
          <a:bodyPr wrap="square" rtlCol="0">
            <a:spAutoFit/>
          </a:bodyPr>
          <a:lstStyle/>
          <a:p>
            <a:pPr algn="ctr"/>
            <a:r>
              <a:rPr lang="en-US" sz="1600" b="1" dirty="0" smtClean="0">
                <a:solidFill>
                  <a:srgbClr val="C31618"/>
                </a:solidFill>
              </a:rPr>
              <a:t>Companies</a:t>
            </a:r>
            <a:endParaRPr lang="en-US" sz="1600" b="1" dirty="0">
              <a:solidFill>
                <a:srgbClr val="C31618"/>
              </a:solidFill>
            </a:endParaRPr>
          </a:p>
        </p:txBody>
      </p:sp>
      <p:sp>
        <p:nvSpPr>
          <p:cNvPr id="33" name="TextBox 32"/>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sp>
        <p:nvSpPr>
          <p:cNvPr id="12" name="TextBox 11"/>
          <p:cNvSpPr txBox="1"/>
          <p:nvPr/>
        </p:nvSpPr>
        <p:spPr>
          <a:xfrm>
            <a:off x="289926" y="1522273"/>
            <a:ext cx="4891674" cy="369332"/>
          </a:xfrm>
          <a:prstGeom prst="rect">
            <a:avLst/>
          </a:prstGeom>
          <a:solidFill>
            <a:srgbClr val="C31618"/>
          </a:solidFill>
        </p:spPr>
        <p:txBody>
          <a:bodyPr wrap="square" rtlCol="0">
            <a:spAutoFit/>
          </a:bodyPr>
          <a:lstStyle/>
          <a:p>
            <a:pPr algn="ctr"/>
            <a:r>
              <a:rPr lang="en-US" b="1" dirty="0" smtClean="0">
                <a:solidFill>
                  <a:schemeClr val="bg1"/>
                </a:solidFill>
                <a:cs typeface="Arial" pitchFamily="34" charset="0"/>
              </a:rPr>
              <a:t>Current Issues</a:t>
            </a:r>
            <a:endParaRPr lang="en-US" b="1" dirty="0">
              <a:solidFill>
                <a:schemeClr val="bg1"/>
              </a:solidFill>
              <a:cs typeface="Arial" pitchFamily="34" charset="0"/>
            </a:endParaRPr>
          </a:p>
        </p:txBody>
      </p:sp>
      <p:sp>
        <p:nvSpPr>
          <p:cNvPr id="13" name="TextBox 12"/>
          <p:cNvSpPr txBox="1"/>
          <p:nvPr/>
        </p:nvSpPr>
        <p:spPr>
          <a:xfrm>
            <a:off x="289926" y="1891605"/>
            <a:ext cx="4891674" cy="954107"/>
          </a:xfrm>
          <a:prstGeom prst="rect">
            <a:avLst/>
          </a:prstGeom>
          <a:solidFill>
            <a:srgbClr val="DDDDDD"/>
          </a:solidFill>
        </p:spPr>
        <p:txBody>
          <a:bodyPr wrap="square" rtlCol="0">
            <a:spAutoFit/>
          </a:bodyPr>
          <a:lstStyle/>
          <a:p>
            <a:pPr marL="283464" lvl="0" indent="-283464">
              <a:buFont typeface="Arial"/>
              <a:buChar char="•"/>
            </a:pPr>
            <a:r>
              <a:rPr lang="en-US" sz="1400" dirty="0" smtClean="0"/>
              <a:t>Social Point is only using </a:t>
            </a:r>
            <a:r>
              <a:rPr lang="en-US" sz="1400" dirty="0" err="1" smtClean="0"/>
              <a:t>MySQL</a:t>
            </a:r>
            <a:endParaRPr lang="en-US" sz="1400" dirty="0" smtClean="0"/>
          </a:p>
          <a:p>
            <a:pPr marL="283464" lvl="0" indent="-283464">
              <a:buFont typeface="Arial"/>
              <a:buChar char="•"/>
            </a:pPr>
            <a:r>
              <a:rPr lang="en-US" sz="1400" dirty="0" smtClean="0"/>
              <a:t>Managing large amounts of Unstructured data in real time is important</a:t>
            </a:r>
          </a:p>
          <a:p>
            <a:pPr marL="283464" lvl="0" indent="-283464">
              <a:buFont typeface="Arial"/>
              <a:buChar char="•"/>
            </a:pPr>
            <a:r>
              <a:rPr lang="en-US" sz="1400" dirty="0" smtClean="0"/>
              <a:t>Scalability and Latency Issues</a:t>
            </a:r>
            <a:endParaRPr lang="en-US" sz="1400" dirty="0"/>
          </a:p>
        </p:txBody>
      </p:sp>
      <p:sp>
        <p:nvSpPr>
          <p:cNvPr id="14" name="TextBox 13"/>
          <p:cNvSpPr txBox="1"/>
          <p:nvPr/>
        </p:nvSpPr>
        <p:spPr>
          <a:xfrm>
            <a:off x="4038600" y="3810000"/>
            <a:ext cx="4891674" cy="369332"/>
          </a:xfrm>
          <a:prstGeom prst="rect">
            <a:avLst/>
          </a:prstGeom>
          <a:solidFill>
            <a:srgbClr val="C31618"/>
          </a:solidFill>
        </p:spPr>
        <p:txBody>
          <a:bodyPr wrap="square" rtlCol="0">
            <a:spAutoFit/>
          </a:bodyPr>
          <a:lstStyle/>
          <a:p>
            <a:pPr algn="ctr"/>
            <a:r>
              <a:rPr lang="en-US" b="1" dirty="0" err="1" smtClean="0">
                <a:solidFill>
                  <a:schemeClr val="bg1"/>
                </a:solidFill>
                <a:cs typeface="Arial" pitchFamily="34" charset="0"/>
              </a:rPr>
              <a:t>Aerospike</a:t>
            </a:r>
            <a:endParaRPr lang="en-US" b="1" dirty="0">
              <a:solidFill>
                <a:schemeClr val="bg1"/>
              </a:solidFill>
              <a:cs typeface="Arial" pitchFamily="34" charset="0"/>
            </a:endParaRPr>
          </a:p>
        </p:txBody>
      </p:sp>
      <p:sp>
        <p:nvSpPr>
          <p:cNvPr id="15" name="TextBox 14"/>
          <p:cNvSpPr txBox="1"/>
          <p:nvPr/>
        </p:nvSpPr>
        <p:spPr>
          <a:xfrm>
            <a:off x="4038600" y="4179332"/>
            <a:ext cx="4891674" cy="738664"/>
          </a:xfrm>
          <a:prstGeom prst="rect">
            <a:avLst/>
          </a:prstGeom>
          <a:solidFill>
            <a:srgbClr val="DDDDDD"/>
          </a:solidFill>
        </p:spPr>
        <p:txBody>
          <a:bodyPr wrap="square" rtlCol="0">
            <a:spAutoFit/>
          </a:bodyPr>
          <a:lstStyle/>
          <a:p>
            <a:pPr marL="283464" lvl="0" indent="-283464">
              <a:buFont typeface="Arial"/>
              <a:buChar char="•"/>
            </a:pPr>
            <a:r>
              <a:rPr lang="en-US" sz="1400" dirty="0" smtClean="0"/>
              <a:t>High Scalability</a:t>
            </a:r>
          </a:p>
          <a:p>
            <a:pPr marL="283464" lvl="0" indent="-283464">
              <a:buFont typeface="Arial"/>
              <a:buChar char="•"/>
            </a:pPr>
            <a:r>
              <a:rPr lang="en-US" sz="1400" dirty="0" smtClean="0"/>
              <a:t>Low latency</a:t>
            </a:r>
          </a:p>
          <a:p>
            <a:pPr marL="283464" lvl="0" indent="-283464">
              <a:buFont typeface="Arial"/>
              <a:buChar char="•"/>
            </a:pPr>
            <a:r>
              <a:rPr lang="en-US" sz="1400" dirty="0" smtClean="0"/>
              <a:t>Create trust for </a:t>
            </a:r>
            <a:r>
              <a:rPr lang="en-US" sz="1400" dirty="0" err="1" smtClean="0"/>
              <a:t>NoSQL</a:t>
            </a:r>
            <a:r>
              <a:rPr lang="en-US" sz="1400" dirty="0" smtClean="0"/>
              <a:t> by emphasizing its stability </a:t>
            </a:r>
            <a:endParaRPr lang="en-US" sz="1400" dirty="0"/>
          </a:p>
        </p:txBody>
      </p:sp>
      <p:pic>
        <p:nvPicPr>
          <p:cNvPr id="16" name="Picture 15"/>
          <p:cNvPicPr>
            <a:picLocks noChangeAspect="1"/>
          </p:cNvPicPr>
          <p:nvPr/>
        </p:nvPicPr>
        <p:blipFill>
          <a:blip r:embed="rId4">
            <a:clrChange>
              <a:clrFrom>
                <a:srgbClr val="FFFFFF"/>
              </a:clrFrom>
              <a:clrTo>
                <a:srgbClr val="FFFFFF">
                  <a:alpha val="0"/>
                </a:srgbClr>
              </a:clrTo>
            </a:clrChange>
          </a:blip>
          <a:stretch>
            <a:fillRect/>
          </a:stretch>
        </p:blipFill>
        <p:spPr>
          <a:xfrm>
            <a:off x="5867400" y="1371600"/>
            <a:ext cx="2667000" cy="1778000"/>
          </a:xfrm>
          <a:prstGeom prst="rect">
            <a:avLst/>
          </a:prstGeom>
        </p:spPr>
      </p:pic>
      <p:pic>
        <p:nvPicPr>
          <p:cNvPr id="17" name="Picture 16"/>
          <p:cNvPicPr>
            <a:picLocks noChangeAspect="1"/>
          </p:cNvPicPr>
          <p:nvPr/>
        </p:nvPicPr>
        <p:blipFill>
          <a:blip r:embed="rId5"/>
          <a:stretch>
            <a:fillRect/>
          </a:stretch>
        </p:blipFill>
        <p:spPr>
          <a:xfrm>
            <a:off x="304800" y="3200400"/>
            <a:ext cx="3492500" cy="2324100"/>
          </a:xfrm>
          <a:prstGeom prst="rect">
            <a:avLst/>
          </a:prstGeom>
        </p:spPr>
      </p:pic>
    </p:spTree>
    <p:extLst>
      <p:ext uri="{BB962C8B-B14F-4D97-AF65-F5344CB8AC3E}">
        <p14:creationId xmlns:p14="http://schemas.microsoft.com/office/powerpoint/2010/main" val="15053309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53425"/>
            <a:ext cx="6324600" cy="584775"/>
          </a:xfrm>
          <a:prstGeom prst="rect">
            <a:avLst/>
          </a:prstGeom>
          <a:noFill/>
        </p:spPr>
        <p:txBody>
          <a:bodyPr wrap="square" rtlCol="0">
            <a:spAutoFit/>
          </a:bodyPr>
          <a:lstStyle/>
          <a:p>
            <a:r>
              <a:rPr lang="en-US" sz="3200" dirty="0" err="1" smtClean="0">
                <a:latin typeface="Arial" pitchFamily="34" charset="0"/>
                <a:cs typeface="Arial" pitchFamily="34" charset="0"/>
              </a:rPr>
              <a:t>Wooga</a:t>
            </a:r>
            <a:endParaRPr lang="en-US" sz="3200" dirty="0">
              <a:latin typeface="Arial" pitchFamily="34" charset="0"/>
              <a:cs typeface="Arial" pitchFamily="34" charset="0"/>
            </a:endParaRPr>
          </a:p>
        </p:txBody>
      </p:sp>
      <p:sp>
        <p:nvSpPr>
          <p:cNvPr id="2" name="TextBox 1"/>
          <p:cNvSpPr txBox="1"/>
          <p:nvPr/>
        </p:nvSpPr>
        <p:spPr>
          <a:xfrm>
            <a:off x="411480" y="5943600"/>
            <a:ext cx="8351520" cy="307777"/>
          </a:xfrm>
          <a:prstGeom prst="rect">
            <a:avLst/>
          </a:prstGeom>
          <a:solidFill>
            <a:srgbClr val="C31618"/>
          </a:solidFill>
          <a:ln w="3175">
            <a:solidFill>
              <a:srgbClr val="C31618"/>
            </a:solidFill>
          </a:ln>
        </p:spPr>
        <p:txBody>
          <a:bodyPr wrap="square" rtlCol="0">
            <a:spAutoFit/>
          </a:bodyPr>
          <a:lstStyle/>
          <a:p>
            <a:pPr algn="ctr"/>
            <a:r>
              <a:rPr lang="en-US" sz="1400" dirty="0" err="1" smtClean="0">
                <a:solidFill>
                  <a:schemeClr val="bg1"/>
                </a:solidFill>
              </a:rPr>
              <a:t>Wooga</a:t>
            </a:r>
            <a:r>
              <a:rPr lang="en-US" sz="1400" dirty="0" smtClean="0">
                <a:solidFill>
                  <a:schemeClr val="bg1"/>
                </a:solidFill>
              </a:rPr>
              <a:t> is a social gaming company that is growing rapidly both in users and name.</a:t>
            </a:r>
            <a:endParaRPr lang="en-US" sz="1400" dirty="0">
              <a:solidFill>
                <a:schemeClr val="bg1"/>
              </a:solidFill>
            </a:endParaRPr>
          </a:p>
        </p:txBody>
      </p:sp>
      <p:cxnSp>
        <p:nvCxnSpPr>
          <p:cNvPr id="31" name="Straight Connector 30"/>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32" name="TextBox 31"/>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33" name="TextBox 32"/>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35" name="TextBox 34"/>
          <p:cNvSpPr txBox="1"/>
          <p:nvPr/>
        </p:nvSpPr>
        <p:spPr>
          <a:xfrm>
            <a:off x="5015996" y="6475685"/>
            <a:ext cx="1295400" cy="338554"/>
          </a:xfrm>
          <a:prstGeom prst="rect">
            <a:avLst/>
          </a:prstGeom>
          <a:noFill/>
        </p:spPr>
        <p:txBody>
          <a:bodyPr wrap="square" rtlCol="0">
            <a:spAutoFit/>
          </a:bodyPr>
          <a:lstStyle/>
          <a:p>
            <a:pPr algn="ctr"/>
            <a:r>
              <a:rPr lang="en-US" sz="1600" b="1" dirty="0" smtClean="0">
                <a:solidFill>
                  <a:srgbClr val="C31618"/>
                </a:solidFill>
              </a:rPr>
              <a:t>Companies</a:t>
            </a:r>
            <a:endParaRPr lang="en-US" sz="1600" b="1" dirty="0">
              <a:solidFill>
                <a:srgbClr val="C31618"/>
              </a:solidFill>
            </a:endParaRPr>
          </a:p>
        </p:txBody>
      </p:sp>
      <p:sp>
        <p:nvSpPr>
          <p:cNvPr id="36" name="TextBox 35"/>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sp>
        <p:nvSpPr>
          <p:cNvPr id="13" name="TextBox 12"/>
          <p:cNvSpPr txBox="1"/>
          <p:nvPr/>
        </p:nvSpPr>
        <p:spPr>
          <a:xfrm>
            <a:off x="533400" y="1230868"/>
            <a:ext cx="4891674" cy="369332"/>
          </a:xfrm>
          <a:prstGeom prst="rect">
            <a:avLst/>
          </a:prstGeom>
          <a:solidFill>
            <a:srgbClr val="C31618"/>
          </a:solidFill>
        </p:spPr>
        <p:txBody>
          <a:bodyPr wrap="square" rtlCol="0">
            <a:spAutoFit/>
          </a:bodyPr>
          <a:lstStyle/>
          <a:p>
            <a:pPr algn="ctr"/>
            <a:r>
              <a:rPr lang="en-US" b="1" dirty="0" smtClean="0">
                <a:solidFill>
                  <a:schemeClr val="bg1"/>
                </a:solidFill>
                <a:cs typeface="Arial" pitchFamily="34" charset="0"/>
              </a:rPr>
              <a:t>About</a:t>
            </a:r>
            <a:endParaRPr lang="en-US" b="1" dirty="0">
              <a:solidFill>
                <a:schemeClr val="bg1"/>
              </a:solidFill>
              <a:cs typeface="Arial" pitchFamily="34" charset="0"/>
            </a:endParaRPr>
          </a:p>
        </p:txBody>
      </p:sp>
      <p:sp>
        <p:nvSpPr>
          <p:cNvPr id="15" name="TextBox 14"/>
          <p:cNvSpPr txBox="1"/>
          <p:nvPr/>
        </p:nvSpPr>
        <p:spPr>
          <a:xfrm>
            <a:off x="533400" y="1600200"/>
            <a:ext cx="4891674" cy="738664"/>
          </a:xfrm>
          <a:prstGeom prst="rect">
            <a:avLst/>
          </a:prstGeom>
          <a:solidFill>
            <a:srgbClr val="DDDDDD"/>
          </a:solidFill>
        </p:spPr>
        <p:txBody>
          <a:bodyPr wrap="square" rtlCol="0">
            <a:spAutoFit/>
          </a:bodyPr>
          <a:lstStyle/>
          <a:p>
            <a:pPr marL="283464" lvl="0" indent="-283464">
              <a:buFont typeface="Arial"/>
              <a:buChar char="•"/>
            </a:pPr>
            <a:r>
              <a:rPr lang="en-US" sz="1400" dirty="0" smtClean="0"/>
              <a:t>Multiplayer arcade gaming company in Berlin</a:t>
            </a:r>
          </a:p>
          <a:p>
            <a:pPr marL="283464" lvl="0" indent="-283464">
              <a:buFont typeface="Arial"/>
              <a:buChar char="•"/>
            </a:pPr>
            <a:r>
              <a:rPr lang="en-US" sz="1400" dirty="0" smtClean="0"/>
              <a:t>50 million active players every month</a:t>
            </a:r>
          </a:p>
          <a:p>
            <a:pPr marL="283464" lvl="0" indent="-283464">
              <a:buFont typeface="Arial"/>
              <a:buChar char="•"/>
            </a:pPr>
            <a:r>
              <a:rPr lang="en-US" sz="1400" dirty="0" smtClean="0"/>
              <a:t>Jens </a:t>
            </a:r>
            <a:r>
              <a:rPr lang="en-US" sz="1400" dirty="0" err="1" smtClean="0"/>
              <a:t>Begemann</a:t>
            </a:r>
            <a:r>
              <a:rPr lang="en-US" sz="1400" dirty="0" smtClean="0"/>
              <a:t> (CEO) and Philipp </a:t>
            </a:r>
            <a:r>
              <a:rPr lang="en-US" sz="1400" dirty="0" err="1" smtClean="0"/>
              <a:t>Moeser</a:t>
            </a:r>
            <a:r>
              <a:rPr lang="en-US" sz="1400" dirty="0" smtClean="0"/>
              <a:t> (CTO)</a:t>
            </a:r>
            <a:endParaRPr lang="en-US" sz="1400" dirty="0"/>
          </a:p>
        </p:txBody>
      </p:sp>
      <p:sp>
        <p:nvSpPr>
          <p:cNvPr id="16" name="TextBox 15"/>
          <p:cNvSpPr txBox="1"/>
          <p:nvPr/>
        </p:nvSpPr>
        <p:spPr>
          <a:xfrm>
            <a:off x="457200" y="4343400"/>
            <a:ext cx="4891674" cy="369332"/>
          </a:xfrm>
          <a:prstGeom prst="rect">
            <a:avLst/>
          </a:prstGeom>
          <a:solidFill>
            <a:srgbClr val="C31618"/>
          </a:solidFill>
        </p:spPr>
        <p:txBody>
          <a:bodyPr wrap="square" rtlCol="0">
            <a:spAutoFit/>
          </a:bodyPr>
          <a:lstStyle/>
          <a:p>
            <a:pPr algn="ctr"/>
            <a:r>
              <a:rPr lang="en-US" b="1" dirty="0" smtClean="0">
                <a:solidFill>
                  <a:schemeClr val="bg1"/>
                </a:solidFill>
                <a:cs typeface="Arial" pitchFamily="34" charset="0"/>
              </a:rPr>
              <a:t>Games</a:t>
            </a:r>
            <a:endParaRPr lang="en-US" b="1" dirty="0">
              <a:solidFill>
                <a:schemeClr val="bg1"/>
              </a:solidFill>
              <a:cs typeface="Arial" pitchFamily="34" charset="0"/>
            </a:endParaRPr>
          </a:p>
        </p:txBody>
      </p:sp>
      <p:sp>
        <p:nvSpPr>
          <p:cNvPr id="17" name="TextBox 16"/>
          <p:cNvSpPr txBox="1"/>
          <p:nvPr/>
        </p:nvSpPr>
        <p:spPr>
          <a:xfrm>
            <a:off x="457200" y="4712732"/>
            <a:ext cx="4891674" cy="738664"/>
          </a:xfrm>
          <a:prstGeom prst="rect">
            <a:avLst/>
          </a:prstGeom>
          <a:solidFill>
            <a:srgbClr val="DDDDDD"/>
          </a:solidFill>
        </p:spPr>
        <p:txBody>
          <a:bodyPr wrap="square" rtlCol="0">
            <a:spAutoFit/>
          </a:bodyPr>
          <a:lstStyle/>
          <a:p>
            <a:pPr marL="283464" lvl="0" indent="-283464">
              <a:buFont typeface="Arial"/>
              <a:buChar char="•"/>
            </a:pPr>
            <a:r>
              <a:rPr lang="en-US" sz="1400" dirty="0" smtClean="0"/>
              <a:t>20.2 million monthly active users for Diamond Dash</a:t>
            </a:r>
          </a:p>
          <a:p>
            <a:pPr marL="283464" lvl="0" indent="-283464">
              <a:buFont typeface="Arial"/>
              <a:buChar char="•"/>
            </a:pPr>
            <a:r>
              <a:rPr lang="en-US" sz="1400" dirty="0" smtClean="0"/>
              <a:t>10.7 million monthly active users for Bubble Island</a:t>
            </a:r>
          </a:p>
          <a:p>
            <a:pPr marL="283464" lvl="0" indent="-283464">
              <a:buFont typeface="Arial"/>
              <a:buChar char="•"/>
            </a:pPr>
            <a:r>
              <a:rPr lang="en-US" sz="1400" dirty="0" smtClean="0"/>
              <a:t>8.0 million monthly active users for Monster World</a:t>
            </a:r>
          </a:p>
        </p:txBody>
      </p:sp>
      <p:sp>
        <p:nvSpPr>
          <p:cNvPr id="18" name="TextBox 17"/>
          <p:cNvSpPr txBox="1"/>
          <p:nvPr/>
        </p:nvSpPr>
        <p:spPr>
          <a:xfrm>
            <a:off x="3871326" y="2778204"/>
            <a:ext cx="4891674" cy="369332"/>
          </a:xfrm>
          <a:prstGeom prst="rect">
            <a:avLst/>
          </a:prstGeom>
          <a:solidFill>
            <a:srgbClr val="C31618"/>
          </a:solidFill>
        </p:spPr>
        <p:txBody>
          <a:bodyPr wrap="square" rtlCol="0">
            <a:spAutoFit/>
          </a:bodyPr>
          <a:lstStyle/>
          <a:p>
            <a:pPr algn="ctr"/>
            <a:r>
              <a:rPr lang="en-US" b="1" dirty="0" smtClean="0">
                <a:solidFill>
                  <a:schemeClr val="bg1"/>
                </a:solidFill>
                <a:cs typeface="Arial" pitchFamily="34" charset="0"/>
              </a:rPr>
              <a:t>Growth Potential</a:t>
            </a:r>
            <a:endParaRPr lang="en-US" b="1" dirty="0">
              <a:solidFill>
                <a:schemeClr val="bg1"/>
              </a:solidFill>
              <a:cs typeface="Arial" pitchFamily="34" charset="0"/>
            </a:endParaRPr>
          </a:p>
        </p:txBody>
      </p:sp>
      <p:sp>
        <p:nvSpPr>
          <p:cNvPr id="20" name="TextBox 19"/>
          <p:cNvSpPr txBox="1"/>
          <p:nvPr/>
        </p:nvSpPr>
        <p:spPr>
          <a:xfrm>
            <a:off x="3871326" y="3147536"/>
            <a:ext cx="4891674" cy="738664"/>
          </a:xfrm>
          <a:prstGeom prst="rect">
            <a:avLst/>
          </a:prstGeom>
          <a:solidFill>
            <a:srgbClr val="DDDDDD"/>
          </a:solidFill>
        </p:spPr>
        <p:txBody>
          <a:bodyPr wrap="square" rtlCol="0">
            <a:spAutoFit/>
          </a:bodyPr>
          <a:lstStyle/>
          <a:p>
            <a:pPr marL="283464" lvl="0" indent="-283464">
              <a:buFont typeface="Arial"/>
              <a:buChar char="•"/>
            </a:pPr>
            <a:r>
              <a:rPr lang="en-US" sz="1400" dirty="0" smtClean="0"/>
              <a:t>$32.2M in total funding</a:t>
            </a:r>
          </a:p>
          <a:p>
            <a:pPr marL="283464" lvl="0" indent="-283464">
              <a:buFont typeface="Arial"/>
              <a:buChar char="•"/>
            </a:pPr>
            <a:r>
              <a:rPr lang="en-US" sz="1400" dirty="0" smtClean="0"/>
              <a:t>In top 25 for gain in monthly active users on </a:t>
            </a:r>
            <a:r>
              <a:rPr lang="en-US" sz="1400" dirty="0" err="1" smtClean="0"/>
              <a:t>AppData</a:t>
            </a:r>
            <a:endParaRPr lang="en-US" sz="1400" dirty="0" smtClean="0"/>
          </a:p>
          <a:p>
            <a:pPr marL="283464" lvl="0" indent="-283464">
              <a:buFont typeface="Arial"/>
              <a:buChar char="•"/>
            </a:pPr>
            <a:r>
              <a:rPr lang="en-US" sz="1400" dirty="0" smtClean="0"/>
              <a:t>3</a:t>
            </a:r>
            <a:r>
              <a:rPr lang="en-US" sz="1400" baseline="30000" dirty="0" smtClean="0"/>
              <a:t>rd</a:t>
            </a:r>
            <a:r>
              <a:rPr lang="en-US" sz="1400" dirty="0" smtClean="0"/>
              <a:t> biggest game developer on </a:t>
            </a:r>
            <a:r>
              <a:rPr lang="en-US" sz="1400" dirty="0" err="1" smtClean="0"/>
              <a:t>Facebook</a:t>
            </a:r>
            <a:r>
              <a:rPr lang="en-US" sz="1400" dirty="0" smtClean="0"/>
              <a:t> platform</a:t>
            </a:r>
            <a:endParaRPr lang="en-US" sz="1400" dirty="0"/>
          </a:p>
        </p:txBody>
      </p:sp>
    </p:spTree>
    <p:extLst>
      <p:ext uri="{BB962C8B-B14F-4D97-AF65-F5344CB8AC3E}">
        <p14:creationId xmlns:p14="http://schemas.microsoft.com/office/powerpoint/2010/main" val="15053309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53425"/>
            <a:ext cx="6324600" cy="584775"/>
          </a:xfrm>
          <a:prstGeom prst="rect">
            <a:avLst/>
          </a:prstGeom>
          <a:noFill/>
        </p:spPr>
        <p:txBody>
          <a:bodyPr wrap="square" rtlCol="0">
            <a:spAutoFit/>
          </a:bodyPr>
          <a:lstStyle/>
          <a:p>
            <a:r>
              <a:rPr lang="en-US" sz="3200" dirty="0" err="1" smtClean="0">
                <a:latin typeface="Arial" pitchFamily="34" charset="0"/>
                <a:cs typeface="Arial" pitchFamily="34" charset="0"/>
              </a:rPr>
              <a:t>Wooga</a:t>
            </a:r>
            <a:r>
              <a:rPr lang="en-US" sz="3200" dirty="0" smtClean="0">
                <a:latin typeface="Arial" pitchFamily="34" charset="0"/>
                <a:cs typeface="Arial" pitchFamily="34" charset="0"/>
              </a:rPr>
              <a:t> Databases</a:t>
            </a:r>
            <a:endParaRPr lang="en-US" sz="3200" dirty="0">
              <a:latin typeface="Arial" pitchFamily="34" charset="0"/>
              <a:cs typeface="Arial" pitchFamily="34" charset="0"/>
            </a:endParaRPr>
          </a:p>
        </p:txBody>
      </p:sp>
      <p:sp>
        <p:nvSpPr>
          <p:cNvPr id="16" name="TextBox 15"/>
          <p:cNvSpPr txBox="1"/>
          <p:nvPr/>
        </p:nvSpPr>
        <p:spPr>
          <a:xfrm>
            <a:off x="533400" y="6475685"/>
            <a:ext cx="1295400" cy="338554"/>
          </a:xfrm>
          <a:prstGeom prst="rect">
            <a:avLst/>
          </a:prstGeom>
          <a:noFill/>
        </p:spPr>
        <p:txBody>
          <a:bodyPr wrap="square" rtlCol="0">
            <a:spAutoFit/>
          </a:bodyPr>
          <a:lstStyle/>
          <a:p>
            <a:pPr algn="ctr"/>
            <a:r>
              <a:rPr lang="en-US" sz="1600" dirty="0" smtClean="0"/>
              <a:t>Agenda</a:t>
            </a:r>
            <a:endParaRPr lang="en-US" sz="1600" dirty="0"/>
          </a:p>
        </p:txBody>
      </p:sp>
      <p:sp>
        <p:nvSpPr>
          <p:cNvPr id="22" name="TextBox 21"/>
          <p:cNvSpPr txBox="1"/>
          <p:nvPr/>
        </p:nvSpPr>
        <p:spPr>
          <a:xfrm>
            <a:off x="196215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23" name="TextBox 22"/>
          <p:cNvSpPr txBox="1"/>
          <p:nvPr/>
        </p:nvSpPr>
        <p:spPr>
          <a:xfrm>
            <a:off x="3390900"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26" name="TextBox 25"/>
          <p:cNvSpPr txBox="1"/>
          <p:nvPr/>
        </p:nvSpPr>
        <p:spPr>
          <a:xfrm>
            <a:off x="5657850" y="6475685"/>
            <a:ext cx="1295400" cy="338554"/>
          </a:xfrm>
          <a:prstGeom prst="rect">
            <a:avLst/>
          </a:prstGeom>
          <a:noFill/>
        </p:spPr>
        <p:txBody>
          <a:bodyPr wrap="square" rtlCol="0">
            <a:spAutoFit/>
          </a:bodyPr>
          <a:lstStyle/>
          <a:p>
            <a:pPr algn="ctr"/>
            <a:r>
              <a:rPr lang="en-US" sz="1600" b="1" dirty="0" smtClean="0">
                <a:solidFill>
                  <a:srgbClr val="B50214"/>
                </a:solidFill>
              </a:rPr>
              <a:t>Companies</a:t>
            </a:r>
            <a:endParaRPr lang="en-US" sz="1600" b="1" dirty="0">
              <a:solidFill>
                <a:srgbClr val="B50214"/>
              </a:solidFill>
            </a:endParaRPr>
          </a:p>
        </p:txBody>
      </p:sp>
      <p:sp>
        <p:nvSpPr>
          <p:cNvPr id="27" name="TextBox 26"/>
          <p:cNvSpPr txBox="1"/>
          <p:nvPr/>
        </p:nvSpPr>
        <p:spPr>
          <a:xfrm>
            <a:off x="7086600"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pic>
        <p:nvPicPr>
          <p:cNvPr id="3078" name="Picture 6" descr="http://alex.leonard.ie/wp-content/uploads/2010/08/MySQL-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178311"/>
            <a:ext cx="2730067" cy="141248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5"/>
          <a:stretch>
            <a:fillRect/>
          </a:stretch>
        </p:blipFill>
        <p:spPr>
          <a:xfrm>
            <a:off x="519093" y="3107049"/>
            <a:ext cx="3276600" cy="2760351"/>
          </a:xfrm>
          <a:prstGeom prst="rect">
            <a:avLst/>
          </a:prstGeom>
        </p:spPr>
      </p:pic>
      <p:sp>
        <p:nvSpPr>
          <p:cNvPr id="34" name="TextBox 33"/>
          <p:cNvSpPr txBox="1"/>
          <p:nvPr/>
        </p:nvSpPr>
        <p:spPr>
          <a:xfrm>
            <a:off x="394771" y="5977024"/>
            <a:ext cx="8351520" cy="307777"/>
          </a:xfrm>
          <a:prstGeom prst="rect">
            <a:avLst/>
          </a:prstGeom>
          <a:solidFill>
            <a:srgbClr val="C31618"/>
          </a:solidFill>
          <a:ln w="3175">
            <a:solidFill>
              <a:srgbClr val="C31618"/>
            </a:solidFill>
          </a:ln>
        </p:spPr>
        <p:txBody>
          <a:bodyPr wrap="square" rtlCol="0">
            <a:spAutoFit/>
          </a:bodyPr>
          <a:lstStyle/>
          <a:p>
            <a:pPr algn="ctr"/>
            <a:r>
              <a:rPr lang="en-US" sz="1400" dirty="0" err="1" smtClean="0">
                <a:solidFill>
                  <a:schemeClr val="bg1"/>
                </a:solidFill>
              </a:rPr>
              <a:t>Wooga</a:t>
            </a:r>
            <a:r>
              <a:rPr lang="en-US" sz="1400" dirty="0" smtClean="0">
                <a:solidFill>
                  <a:schemeClr val="bg1"/>
                </a:solidFill>
              </a:rPr>
              <a:t> has been using MySQL for its common use but has found it to be problematic with scaling.</a:t>
            </a:r>
            <a:endParaRPr lang="en-US" sz="1400" dirty="0">
              <a:solidFill>
                <a:schemeClr val="bg1"/>
              </a:solidFill>
            </a:endParaRPr>
          </a:p>
        </p:txBody>
      </p:sp>
      <p:sp>
        <p:nvSpPr>
          <p:cNvPr id="17" name="TextBox 16"/>
          <p:cNvSpPr txBox="1"/>
          <p:nvPr/>
        </p:nvSpPr>
        <p:spPr>
          <a:xfrm>
            <a:off x="4038600" y="1037983"/>
            <a:ext cx="4891674" cy="369332"/>
          </a:xfrm>
          <a:prstGeom prst="rect">
            <a:avLst/>
          </a:prstGeom>
          <a:solidFill>
            <a:srgbClr val="C31618"/>
          </a:solidFill>
        </p:spPr>
        <p:txBody>
          <a:bodyPr wrap="square" rtlCol="0">
            <a:spAutoFit/>
          </a:bodyPr>
          <a:lstStyle/>
          <a:p>
            <a:pPr algn="ctr"/>
            <a:r>
              <a:rPr lang="en-US" b="1" dirty="0" smtClean="0">
                <a:solidFill>
                  <a:schemeClr val="bg1"/>
                </a:solidFill>
              </a:rPr>
              <a:t>Background</a:t>
            </a:r>
            <a:endParaRPr lang="en-US" b="1" dirty="0">
              <a:solidFill>
                <a:schemeClr val="bg1"/>
              </a:solidFill>
            </a:endParaRPr>
          </a:p>
        </p:txBody>
      </p:sp>
      <p:sp>
        <p:nvSpPr>
          <p:cNvPr id="18" name="TextBox 17"/>
          <p:cNvSpPr txBox="1"/>
          <p:nvPr/>
        </p:nvSpPr>
        <p:spPr>
          <a:xfrm>
            <a:off x="4038600" y="1407315"/>
            <a:ext cx="4891674" cy="1169551"/>
          </a:xfrm>
          <a:prstGeom prst="rect">
            <a:avLst/>
          </a:prstGeom>
          <a:solidFill>
            <a:srgbClr val="DDDDDD"/>
          </a:solidFill>
        </p:spPr>
        <p:txBody>
          <a:bodyPr wrap="square" rtlCol="0">
            <a:spAutoFit/>
          </a:bodyPr>
          <a:lstStyle/>
          <a:p>
            <a:pPr marL="285750" indent="-285750">
              <a:buFont typeface="Arial"/>
              <a:buChar char="•"/>
            </a:pPr>
            <a:r>
              <a:rPr lang="en-US" sz="1400" dirty="0" smtClean="0"/>
              <a:t>Back-end Database </a:t>
            </a:r>
            <a:r>
              <a:rPr lang="en-US" sz="1400" dirty="0" err="1" smtClean="0">
                <a:sym typeface="Wingdings"/>
              </a:rPr>
              <a:t></a:t>
            </a:r>
            <a:r>
              <a:rPr lang="en-US" sz="1400" dirty="0" smtClean="0"/>
              <a:t> Easier to develop game quickly but at the expense of scalability and concurrency</a:t>
            </a:r>
          </a:p>
          <a:p>
            <a:pPr marL="285750" indent="-285750">
              <a:buFont typeface="Arial"/>
              <a:buChar char="•"/>
            </a:pPr>
            <a:r>
              <a:rPr lang="en-US" sz="1400" dirty="0" smtClean="0"/>
              <a:t>Write-heavy </a:t>
            </a:r>
            <a:r>
              <a:rPr lang="en-US" sz="1400" dirty="0" err="1" smtClean="0">
                <a:sym typeface="Wingdings"/>
              </a:rPr>
              <a:t></a:t>
            </a:r>
            <a:r>
              <a:rPr lang="en-US" sz="1400" dirty="0" smtClean="0">
                <a:sym typeface="Wingdings"/>
              </a:rPr>
              <a:t> challenging amount of throughput to handle</a:t>
            </a:r>
          </a:p>
          <a:p>
            <a:pPr marL="285750" indent="-285750">
              <a:buFont typeface="Arial"/>
              <a:buChar char="•"/>
            </a:pPr>
            <a:r>
              <a:rPr lang="en-US" sz="1400" dirty="0" smtClean="0">
                <a:sym typeface="Wingdings"/>
              </a:rPr>
              <a:t>Growing number of users over a short period of time (between 2009 and 2012)</a:t>
            </a:r>
            <a:endParaRPr lang="en-US" sz="1400" dirty="0" smtClean="0"/>
          </a:p>
        </p:txBody>
      </p:sp>
      <p:sp>
        <p:nvSpPr>
          <p:cNvPr id="20" name="TextBox 19"/>
          <p:cNvSpPr txBox="1"/>
          <p:nvPr/>
        </p:nvSpPr>
        <p:spPr>
          <a:xfrm>
            <a:off x="4050649" y="4343400"/>
            <a:ext cx="4891678" cy="369332"/>
          </a:xfrm>
          <a:prstGeom prst="rect">
            <a:avLst/>
          </a:prstGeom>
          <a:solidFill>
            <a:srgbClr val="C31618"/>
          </a:solidFill>
        </p:spPr>
        <p:txBody>
          <a:bodyPr wrap="square" rtlCol="0">
            <a:spAutoFit/>
          </a:bodyPr>
          <a:lstStyle/>
          <a:p>
            <a:pPr algn="ctr"/>
            <a:r>
              <a:rPr lang="en-US" b="1" dirty="0" smtClean="0">
                <a:solidFill>
                  <a:schemeClr val="bg1"/>
                </a:solidFill>
              </a:rPr>
              <a:t>Uses</a:t>
            </a:r>
            <a:endParaRPr lang="en-US" b="1" dirty="0">
              <a:solidFill>
                <a:schemeClr val="bg1"/>
              </a:solidFill>
            </a:endParaRPr>
          </a:p>
        </p:txBody>
      </p:sp>
      <p:sp>
        <p:nvSpPr>
          <p:cNvPr id="21" name="TextBox 20"/>
          <p:cNvSpPr txBox="1"/>
          <p:nvPr/>
        </p:nvSpPr>
        <p:spPr>
          <a:xfrm>
            <a:off x="4050649" y="4712732"/>
            <a:ext cx="4891678" cy="954107"/>
          </a:xfrm>
          <a:prstGeom prst="rect">
            <a:avLst/>
          </a:prstGeom>
          <a:solidFill>
            <a:srgbClr val="DDDDDD"/>
          </a:solidFill>
        </p:spPr>
        <p:txBody>
          <a:bodyPr wrap="square" rtlCol="0">
            <a:spAutoFit/>
          </a:bodyPr>
          <a:lstStyle/>
          <a:p>
            <a:pPr marL="285750" indent="-285750">
              <a:buFont typeface="Arial"/>
              <a:buChar char="•"/>
            </a:pPr>
            <a:r>
              <a:rPr lang="en-US" sz="1400" dirty="0" smtClean="0"/>
              <a:t>Cheat Code Prevention</a:t>
            </a:r>
          </a:p>
          <a:p>
            <a:pPr marL="285750" indent="-285750">
              <a:buFont typeface="Arial"/>
              <a:buChar char="•"/>
            </a:pPr>
            <a:r>
              <a:rPr lang="en-US" sz="1400" dirty="0" smtClean="0"/>
              <a:t>Buying and Selling with Friends</a:t>
            </a:r>
          </a:p>
          <a:p>
            <a:pPr marL="285750" indent="-285750">
              <a:buFont typeface="Arial"/>
              <a:buChar char="•"/>
            </a:pPr>
            <a:r>
              <a:rPr lang="en-US" sz="1400" dirty="0" smtClean="0"/>
              <a:t>Ranking with Player Scores</a:t>
            </a:r>
          </a:p>
          <a:p>
            <a:pPr marL="285750" indent="-285750">
              <a:buFont typeface="Arial"/>
              <a:buChar char="•"/>
            </a:pPr>
            <a:r>
              <a:rPr lang="en-US" sz="1400" dirty="0" smtClean="0"/>
              <a:t>Tracking payments of additional power-ups</a:t>
            </a:r>
          </a:p>
        </p:txBody>
      </p:sp>
      <p:sp>
        <p:nvSpPr>
          <p:cNvPr id="25" name="TextBox 24"/>
          <p:cNvSpPr txBox="1"/>
          <p:nvPr/>
        </p:nvSpPr>
        <p:spPr>
          <a:xfrm>
            <a:off x="4050649" y="2667000"/>
            <a:ext cx="4908839" cy="369332"/>
          </a:xfrm>
          <a:prstGeom prst="rect">
            <a:avLst/>
          </a:prstGeom>
          <a:solidFill>
            <a:srgbClr val="C31618"/>
          </a:solidFill>
        </p:spPr>
        <p:txBody>
          <a:bodyPr wrap="square" rtlCol="0">
            <a:spAutoFit/>
          </a:bodyPr>
          <a:lstStyle/>
          <a:p>
            <a:pPr algn="ctr"/>
            <a:r>
              <a:rPr lang="en-US" b="1" dirty="0" err="1" smtClean="0">
                <a:solidFill>
                  <a:schemeClr val="bg1"/>
                </a:solidFill>
              </a:rPr>
              <a:t>MySQL</a:t>
            </a:r>
            <a:r>
              <a:rPr lang="en-US" b="1" dirty="0" smtClean="0">
                <a:solidFill>
                  <a:schemeClr val="bg1"/>
                </a:solidFill>
              </a:rPr>
              <a:t> Problems</a:t>
            </a:r>
            <a:endParaRPr lang="en-US" b="1" dirty="0">
              <a:solidFill>
                <a:schemeClr val="bg1"/>
              </a:solidFill>
            </a:endParaRPr>
          </a:p>
        </p:txBody>
      </p:sp>
      <p:sp>
        <p:nvSpPr>
          <p:cNvPr id="28" name="TextBox 27"/>
          <p:cNvSpPr txBox="1"/>
          <p:nvPr/>
        </p:nvSpPr>
        <p:spPr>
          <a:xfrm>
            <a:off x="4050649" y="3036332"/>
            <a:ext cx="4908839" cy="1169551"/>
          </a:xfrm>
          <a:prstGeom prst="rect">
            <a:avLst/>
          </a:prstGeom>
          <a:solidFill>
            <a:srgbClr val="DDDDDD"/>
          </a:solidFill>
        </p:spPr>
        <p:txBody>
          <a:bodyPr wrap="square" rtlCol="0">
            <a:spAutoFit/>
          </a:bodyPr>
          <a:lstStyle/>
          <a:p>
            <a:pPr marL="283464" lvl="0" indent="-283464">
              <a:buFont typeface="Arial"/>
              <a:buChar char="•"/>
            </a:pPr>
            <a:r>
              <a:rPr lang="en-US" sz="1400" dirty="0" err="1" smtClean="0"/>
              <a:t>MySQL</a:t>
            </a:r>
            <a:r>
              <a:rPr lang="en-US" sz="1400" dirty="0" smtClean="0"/>
              <a:t> becomes a bottleneck</a:t>
            </a:r>
          </a:p>
          <a:p>
            <a:pPr marL="283464" lvl="0" indent="-283464">
              <a:buFont typeface="Arial"/>
              <a:buChar char="•"/>
            </a:pPr>
            <a:r>
              <a:rPr lang="en-US" sz="1400" dirty="0" err="1" smtClean="0"/>
              <a:t>Sharding</a:t>
            </a:r>
            <a:r>
              <a:rPr lang="en-US" sz="1400" dirty="0" smtClean="0"/>
              <a:t> is necessary</a:t>
            </a:r>
          </a:p>
          <a:p>
            <a:pPr marL="283464" lvl="0" indent="-283464">
              <a:buFont typeface="Arial"/>
              <a:buChar char="•"/>
            </a:pPr>
            <a:r>
              <a:rPr lang="en-US" sz="1400" dirty="0" smtClean="0"/>
              <a:t>Slow Restores</a:t>
            </a:r>
          </a:p>
          <a:p>
            <a:pPr marL="283464" lvl="0" indent="-283464">
              <a:buFont typeface="Arial"/>
              <a:buChar char="•"/>
            </a:pPr>
            <a:r>
              <a:rPr lang="en-US" sz="1400" dirty="0" smtClean="0"/>
              <a:t>SQL becomes more complex and can fail more easily</a:t>
            </a:r>
          </a:p>
          <a:p>
            <a:pPr marL="283464" lvl="0" indent="-283464">
              <a:buFont typeface="Arial"/>
              <a:buChar char="•"/>
            </a:pPr>
            <a:r>
              <a:rPr lang="en-US" sz="1400" dirty="0" err="1" smtClean="0"/>
              <a:t>MySQL</a:t>
            </a:r>
            <a:r>
              <a:rPr lang="en-US" sz="1400" dirty="0" smtClean="0"/>
              <a:t> only scales to a certain extent</a:t>
            </a:r>
          </a:p>
        </p:txBody>
      </p:sp>
    </p:spTree>
    <p:extLst>
      <p:ext uri="{BB962C8B-B14F-4D97-AF65-F5344CB8AC3E}">
        <p14:creationId xmlns:p14="http://schemas.microsoft.com/office/powerpoint/2010/main" val="19222444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53425"/>
            <a:ext cx="6324600" cy="584775"/>
          </a:xfrm>
          <a:prstGeom prst="rect">
            <a:avLst/>
          </a:prstGeom>
          <a:noFill/>
        </p:spPr>
        <p:txBody>
          <a:bodyPr wrap="square" rtlCol="0">
            <a:spAutoFit/>
          </a:bodyPr>
          <a:lstStyle/>
          <a:p>
            <a:r>
              <a:rPr lang="en-US" sz="3200" dirty="0" err="1" smtClean="0">
                <a:latin typeface="Arial" pitchFamily="34" charset="0"/>
                <a:cs typeface="Arial" pitchFamily="34" charset="0"/>
              </a:rPr>
              <a:t>Wooga</a:t>
            </a:r>
            <a:r>
              <a:rPr lang="en-US" sz="3200" dirty="0" smtClean="0">
                <a:latin typeface="Arial" pitchFamily="34" charset="0"/>
                <a:cs typeface="Arial" pitchFamily="34" charset="0"/>
              </a:rPr>
              <a:t> Databases</a:t>
            </a:r>
            <a:endParaRPr lang="en-US" sz="3200" dirty="0">
              <a:latin typeface="Arial" pitchFamily="34" charset="0"/>
              <a:cs typeface="Arial" pitchFamily="34" charset="0"/>
            </a:endParaRPr>
          </a:p>
        </p:txBody>
      </p:sp>
      <p:sp>
        <p:nvSpPr>
          <p:cNvPr id="16" name="TextBox 15"/>
          <p:cNvSpPr txBox="1"/>
          <p:nvPr/>
        </p:nvSpPr>
        <p:spPr>
          <a:xfrm>
            <a:off x="533400" y="6475685"/>
            <a:ext cx="1295400" cy="338554"/>
          </a:xfrm>
          <a:prstGeom prst="rect">
            <a:avLst/>
          </a:prstGeom>
          <a:noFill/>
        </p:spPr>
        <p:txBody>
          <a:bodyPr wrap="square" rtlCol="0">
            <a:spAutoFit/>
          </a:bodyPr>
          <a:lstStyle/>
          <a:p>
            <a:pPr algn="ctr"/>
            <a:r>
              <a:rPr lang="en-US" sz="1600" dirty="0" smtClean="0"/>
              <a:t>Agenda</a:t>
            </a:r>
            <a:endParaRPr lang="en-US" sz="1600" dirty="0"/>
          </a:p>
        </p:txBody>
      </p:sp>
      <p:sp>
        <p:nvSpPr>
          <p:cNvPr id="22" name="TextBox 21"/>
          <p:cNvSpPr txBox="1"/>
          <p:nvPr/>
        </p:nvSpPr>
        <p:spPr>
          <a:xfrm>
            <a:off x="196215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23" name="TextBox 22"/>
          <p:cNvSpPr txBox="1"/>
          <p:nvPr/>
        </p:nvSpPr>
        <p:spPr>
          <a:xfrm>
            <a:off x="3390900"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26" name="TextBox 25"/>
          <p:cNvSpPr txBox="1"/>
          <p:nvPr/>
        </p:nvSpPr>
        <p:spPr>
          <a:xfrm>
            <a:off x="5657850" y="6475685"/>
            <a:ext cx="1295400" cy="338554"/>
          </a:xfrm>
          <a:prstGeom prst="rect">
            <a:avLst/>
          </a:prstGeom>
          <a:noFill/>
        </p:spPr>
        <p:txBody>
          <a:bodyPr wrap="square" rtlCol="0">
            <a:spAutoFit/>
          </a:bodyPr>
          <a:lstStyle/>
          <a:p>
            <a:pPr algn="ctr"/>
            <a:r>
              <a:rPr lang="en-US" sz="1600" b="1" dirty="0" smtClean="0">
                <a:solidFill>
                  <a:srgbClr val="B50214"/>
                </a:solidFill>
              </a:rPr>
              <a:t>Companies</a:t>
            </a:r>
            <a:endParaRPr lang="en-US" sz="1600" b="1" dirty="0">
              <a:solidFill>
                <a:srgbClr val="B50214"/>
              </a:solidFill>
            </a:endParaRPr>
          </a:p>
        </p:txBody>
      </p:sp>
      <p:sp>
        <p:nvSpPr>
          <p:cNvPr id="27" name="TextBox 26"/>
          <p:cNvSpPr txBox="1"/>
          <p:nvPr/>
        </p:nvSpPr>
        <p:spPr>
          <a:xfrm>
            <a:off x="7086600"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sp>
        <p:nvSpPr>
          <p:cNvPr id="34" name="TextBox 33"/>
          <p:cNvSpPr txBox="1"/>
          <p:nvPr/>
        </p:nvSpPr>
        <p:spPr>
          <a:xfrm>
            <a:off x="394771" y="5726344"/>
            <a:ext cx="8351520" cy="307777"/>
          </a:xfrm>
          <a:prstGeom prst="rect">
            <a:avLst/>
          </a:prstGeom>
          <a:solidFill>
            <a:srgbClr val="C31618"/>
          </a:solidFill>
          <a:ln w="3175">
            <a:solidFill>
              <a:srgbClr val="C31618"/>
            </a:solidFill>
          </a:ln>
        </p:spPr>
        <p:txBody>
          <a:bodyPr wrap="square" rtlCol="0">
            <a:spAutoFit/>
          </a:bodyPr>
          <a:lstStyle/>
          <a:p>
            <a:pPr algn="ctr"/>
            <a:r>
              <a:rPr lang="en-US" sz="1400" dirty="0" smtClean="0">
                <a:solidFill>
                  <a:schemeClr val="bg1"/>
                </a:solidFill>
              </a:rPr>
              <a:t>By using </a:t>
            </a:r>
            <a:r>
              <a:rPr lang="en-US" sz="1400" dirty="0" err="1" smtClean="0">
                <a:solidFill>
                  <a:schemeClr val="bg1"/>
                </a:solidFill>
              </a:rPr>
              <a:t>Redis</a:t>
            </a:r>
            <a:r>
              <a:rPr lang="en-US" sz="1400" dirty="0" smtClean="0">
                <a:solidFill>
                  <a:schemeClr val="bg1"/>
                </a:solidFill>
              </a:rPr>
              <a:t> and </a:t>
            </a:r>
            <a:r>
              <a:rPr lang="en-US" sz="1400" dirty="0" err="1" smtClean="0">
                <a:solidFill>
                  <a:schemeClr val="bg1"/>
                </a:solidFill>
              </a:rPr>
              <a:t>Riak</a:t>
            </a:r>
            <a:r>
              <a:rPr lang="en-US" sz="1400" dirty="0" smtClean="0">
                <a:solidFill>
                  <a:schemeClr val="bg1"/>
                </a:solidFill>
              </a:rPr>
              <a:t>, </a:t>
            </a:r>
            <a:r>
              <a:rPr lang="en-US" sz="1400" dirty="0" err="1" smtClean="0">
                <a:solidFill>
                  <a:schemeClr val="bg1"/>
                </a:solidFill>
              </a:rPr>
              <a:t>Wooga</a:t>
            </a:r>
            <a:r>
              <a:rPr lang="en-US" sz="1400" dirty="0" smtClean="0">
                <a:solidFill>
                  <a:schemeClr val="bg1"/>
                </a:solidFill>
              </a:rPr>
              <a:t> continues to suffer with scalability despite current solutions .</a:t>
            </a:r>
            <a:endParaRPr lang="en-US" sz="1400" dirty="0">
              <a:solidFill>
                <a:schemeClr val="bg1"/>
              </a:solidFill>
            </a:endParaRPr>
          </a:p>
        </p:txBody>
      </p:sp>
      <p:pic>
        <p:nvPicPr>
          <p:cNvPr id="18" name="Picture 17"/>
          <p:cNvPicPr>
            <a:picLocks noChangeAspect="1"/>
          </p:cNvPicPr>
          <p:nvPr/>
        </p:nvPicPr>
        <p:blipFill>
          <a:blip r:embed="rId4"/>
          <a:stretch>
            <a:fillRect/>
          </a:stretch>
        </p:blipFill>
        <p:spPr>
          <a:xfrm>
            <a:off x="762000" y="1185776"/>
            <a:ext cx="3216938" cy="1066800"/>
          </a:xfrm>
          <a:prstGeom prst="rect">
            <a:avLst/>
          </a:prstGeom>
        </p:spPr>
      </p:pic>
      <p:pic>
        <p:nvPicPr>
          <p:cNvPr id="19" name="Picture 18"/>
          <p:cNvPicPr>
            <a:picLocks noChangeAspect="1"/>
          </p:cNvPicPr>
          <p:nvPr/>
        </p:nvPicPr>
        <p:blipFill>
          <a:blip r:embed="rId5"/>
          <a:stretch>
            <a:fillRect/>
          </a:stretch>
        </p:blipFill>
        <p:spPr>
          <a:xfrm>
            <a:off x="5588672" y="1143000"/>
            <a:ext cx="2605571" cy="985232"/>
          </a:xfrm>
          <a:prstGeom prst="rect">
            <a:avLst/>
          </a:prstGeom>
        </p:spPr>
      </p:pic>
      <p:sp>
        <p:nvSpPr>
          <p:cNvPr id="35" name="Right Arrow 34"/>
          <p:cNvSpPr/>
          <p:nvPr/>
        </p:nvSpPr>
        <p:spPr>
          <a:xfrm>
            <a:off x="4419600" y="1338176"/>
            <a:ext cx="914400" cy="762000"/>
          </a:xfrm>
          <a:prstGeom prst="rightArrow">
            <a:avLst/>
          </a:prstGeom>
          <a:solidFill>
            <a:srgbClr val="C31618"/>
          </a:solidFill>
          <a:ln>
            <a:solidFill>
              <a:srgbClr val="C3161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52400" y="2362200"/>
            <a:ext cx="4361672" cy="369332"/>
          </a:xfrm>
          <a:prstGeom prst="rect">
            <a:avLst/>
          </a:prstGeom>
          <a:solidFill>
            <a:srgbClr val="C31618"/>
          </a:solidFill>
        </p:spPr>
        <p:txBody>
          <a:bodyPr wrap="square" rtlCol="0">
            <a:spAutoFit/>
          </a:bodyPr>
          <a:lstStyle/>
          <a:p>
            <a:pPr algn="ctr"/>
            <a:r>
              <a:rPr lang="en-US" b="1" dirty="0" smtClean="0">
                <a:solidFill>
                  <a:schemeClr val="bg1"/>
                </a:solidFill>
              </a:rPr>
              <a:t>Benefits</a:t>
            </a:r>
            <a:endParaRPr lang="en-US" b="1" dirty="0">
              <a:solidFill>
                <a:schemeClr val="bg1"/>
              </a:solidFill>
            </a:endParaRPr>
          </a:p>
        </p:txBody>
      </p:sp>
      <p:sp>
        <p:nvSpPr>
          <p:cNvPr id="24" name="TextBox 23"/>
          <p:cNvSpPr txBox="1"/>
          <p:nvPr/>
        </p:nvSpPr>
        <p:spPr>
          <a:xfrm>
            <a:off x="152400" y="2746415"/>
            <a:ext cx="4361672" cy="523220"/>
          </a:xfrm>
          <a:prstGeom prst="rect">
            <a:avLst/>
          </a:prstGeom>
          <a:solidFill>
            <a:srgbClr val="DDDDDD"/>
          </a:solidFill>
        </p:spPr>
        <p:txBody>
          <a:bodyPr wrap="square" rtlCol="0">
            <a:spAutoFit/>
          </a:bodyPr>
          <a:lstStyle/>
          <a:p>
            <a:pPr marL="283464" lvl="0" indent="-283464">
              <a:buFont typeface="Arial"/>
              <a:buChar char="•"/>
            </a:pPr>
            <a:r>
              <a:rPr lang="en-US" sz="1400" dirty="0" smtClean="0"/>
              <a:t>Created more app servers</a:t>
            </a:r>
          </a:p>
          <a:p>
            <a:pPr marL="283464" lvl="0" indent="-283464">
              <a:buFont typeface="Arial"/>
              <a:buChar char="•"/>
            </a:pPr>
            <a:r>
              <a:rPr lang="en-US" sz="1400" dirty="0" smtClean="0"/>
              <a:t>Faster machines and network for write-intensive data</a:t>
            </a:r>
          </a:p>
        </p:txBody>
      </p:sp>
      <p:sp>
        <p:nvSpPr>
          <p:cNvPr id="25" name="TextBox 24"/>
          <p:cNvSpPr txBox="1"/>
          <p:nvPr/>
        </p:nvSpPr>
        <p:spPr>
          <a:xfrm>
            <a:off x="4648200" y="2362200"/>
            <a:ext cx="4361672" cy="369332"/>
          </a:xfrm>
          <a:prstGeom prst="rect">
            <a:avLst/>
          </a:prstGeom>
          <a:solidFill>
            <a:srgbClr val="C31618"/>
          </a:solidFill>
        </p:spPr>
        <p:txBody>
          <a:bodyPr wrap="square" rtlCol="0">
            <a:spAutoFit/>
          </a:bodyPr>
          <a:lstStyle/>
          <a:p>
            <a:pPr algn="ctr"/>
            <a:r>
              <a:rPr lang="en-US" b="1" dirty="0" smtClean="0">
                <a:solidFill>
                  <a:schemeClr val="bg1"/>
                </a:solidFill>
              </a:rPr>
              <a:t>Benefits</a:t>
            </a:r>
            <a:endParaRPr lang="en-US" b="1" dirty="0">
              <a:solidFill>
                <a:schemeClr val="bg1"/>
              </a:solidFill>
            </a:endParaRPr>
          </a:p>
        </p:txBody>
      </p:sp>
      <p:sp>
        <p:nvSpPr>
          <p:cNvPr id="29" name="TextBox 28"/>
          <p:cNvSpPr txBox="1"/>
          <p:nvPr/>
        </p:nvSpPr>
        <p:spPr>
          <a:xfrm>
            <a:off x="4648200" y="2731532"/>
            <a:ext cx="4361672" cy="738664"/>
          </a:xfrm>
          <a:prstGeom prst="rect">
            <a:avLst/>
          </a:prstGeom>
          <a:solidFill>
            <a:srgbClr val="DDDDDD"/>
          </a:solidFill>
        </p:spPr>
        <p:txBody>
          <a:bodyPr wrap="square" rtlCol="0">
            <a:spAutoFit/>
          </a:bodyPr>
          <a:lstStyle/>
          <a:p>
            <a:pPr marL="283464" lvl="0" indent="-283464">
              <a:buFont typeface="Arial"/>
              <a:buChar char="•"/>
            </a:pPr>
            <a:r>
              <a:rPr lang="en-US" sz="1400" dirty="0" smtClean="0"/>
              <a:t>Scales better</a:t>
            </a:r>
          </a:p>
          <a:p>
            <a:pPr marL="283464" lvl="0" indent="-283464">
              <a:buFont typeface="Arial"/>
              <a:buChar char="•"/>
            </a:pPr>
            <a:r>
              <a:rPr lang="en-US" sz="1400" dirty="0" smtClean="0"/>
              <a:t>No </a:t>
            </a:r>
            <a:r>
              <a:rPr lang="en-US" sz="1400" dirty="0" err="1" smtClean="0"/>
              <a:t>sharding</a:t>
            </a:r>
            <a:r>
              <a:rPr lang="en-US" sz="1400" dirty="0" smtClean="0"/>
              <a:t> required for scalability</a:t>
            </a:r>
          </a:p>
          <a:p>
            <a:pPr marL="283464" lvl="0" indent="-283464">
              <a:buFont typeface="Arial"/>
              <a:buChar char="•"/>
            </a:pPr>
            <a:r>
              <a:rPr lang="en-US" sz="1400" dirty="0" err="1" smtClean="0"/>
              <a:t>Masterless</a:t>
            </a:r>
            <a:r>
              <a:rPr lang="en-US" sz="1400" dirty="0" smtClean="0"/>
              <a:t> replication</a:t>
            </a:r>
          </a:p>
        </p:txBody>
      </p:sp>
      <p:sp>
        <p:nvSpPr>
          <p:cNvPr id="31" name="TextBox 30"/>
          <p:cNvSpPr txBox="1"/>
          <p:nvPr/>
        </p:nvSpPr>
        <p:spPr>
          <a:xfrm>
            <a:off x="162233" y="3795117"/>
            <a:ext cx="4351839" cy="369332"/>
          </a:xfrm>
          <a:prstGeom prst="rect">
            <a:avLst/>
          </a:prstGeom>
          <a:solidFill>
            <a:srgbClr val="C31618"/>
          </a:solidFill>
        </p:spPr>
        <p:txBody>
          <a:bodyPr wrap="square" rtlCol="0">
            <a:spAutoFit/>
          </a:bodyPr>
          <a:lstStyle/>
          <a:p>
            <a:pPr algn="ctr"/>
            <a:r>
              <a:rPr lang="en-US" b="1" dirty="0" err="1" smtClean="0">
                <a:solidFill>
                  <a:schemeClr val="bg1"/>
                </a:solidFill>
              </a:rPr>
              <a:t>Redis</a:t>
            </a:r>
            <a:r>
              <a:rPr lang="en-US" b="1" dirty="0" smtClean="0">
                <a:solidFill>
                  <a:schemeClr val="bg1"/>
                </a:solidFill>
              </a:rPr>
              <a:t> Problems</a:t>
            </a:r>
            <a:endParaRPr lang="en-US" b="1" dirty="0">
              <a:solidFill>
                <a:schemeClr val="bg1"/>
              </a:solidFill>
            </a:endParaRPr>
          </a:p>
        </p:txBody>
      </p:sp>
      <p:sp>
        <p:nvSpPr>
          <p:cNvPr id="33" name="TextBox 32"/>
          <p:cNvSpPr txBox="1"/>
          <p:nvPr/>
        </p:nvSpPr>
        <p:spPr>
          <a:xfrm>
            <a:off x="162233" y="4164449"/>
            <a:ext cx="4351839" cy="1169551"/>
          </a:xfrm>
          <a:prstGeom prst="rect">
            <a:avLst/>
          </a:prstGeom>
          <a:solidFill>
            <a:srgbClr val="DDDDDD"/>
          </a:solidFill>
        </p:spPr>
        <p:txBody>
          <a:bodyPr wrap="square" rtlCol="0">
            <a:spAutoFit/>
          </a:bodyPr>
          <a:lstStyle/>
          <a:p>
            <a:pPr marL="283464" lvl="0" indent="-283464">
              <a:buFont typeface="Arial"/>
              <a:buChar char="•"/>
            </a:pPr>
            <a:r>
              <a:rPr lang="en-US" sz="1400" dirty="0" smtClean="0"/>
              <a:t>Sensitive to Latency</a:t>
            </a:r>
          </a:p>
          <a:p>
            <a:pPr marL="283464" lvl="0" indent="-283464">
              <a:buFont typeface="Arial"/>
              <a:buChar char="•"/>
            </a:pPr>
            <a:r>
              <a:rPr lang="en-US" sz="1400" dirty="0" smtClean="0"/>
              <a:t>Not enough data capacity to handle current traffic volume</a:t>
            </a:r>
          </a:p>
          <a:p>
            <a:pPr marL="283464" lvl="0" indent="-283464">
              <a:buFont typeface="Arial"/>
              <a:buChar char="•"/>
            </a:pPr>
            <a:r>
              <a:rPr lang="en-US" sz="1400" dirty="0" smtClean="0"/>
              <a:t>Scalability Issues continue to not be resolved as number of games and users grow</a:t>
            </a:r>
          </a:p>
        </p:txBody>
      </p:sp>
      <p:sp>
        <p:nvSpPr>
          <p:cNvPr id="36" name="TextBox 35"/>
          <p:cNvSpPr txBox="1"/>
          <p:nvPr/>
        </p:nvSpPr>
        <p:spPr>
          <a:xfrm>
            <a:off x="4664469" y="3793068"/>
            <a:ext cx="4351839" cy="369332"/>
          </a:xfrm>
          <a:prstGeom prst="rect">
            <a:avLst/>
          </a:prstGeom>
          <a:solidFill>
            <a:srgbClr val="C31618"/>
          </a:solidFill>
        </p:spPr>
        <p:txBody>
          <a:bodyPr wrap="square" rtlCol="0">
            <a:spAutoFit/>
          </a:bodyPr>
          <a:lstStyle/>
          <a:p>
            <a:pPr algn="ctr"/>
            <a:r>
              <a:rPr lang="en-US" b="1" dirty="0" err="1" smtClean="0">
                <a:solidFill>
                  <a:schemeClr val="bg1"/>
                </a:solidFill>
              </a:rPr>
              <a:t>Riak</a:t>
            </a:r>
            <a:r>
              <a:rPr lang="en-US" b="1" dirty="0" smtClean="0">
                <a:solidFill>
                  <a:schemeClr val="bg1"/>
                </a:solidFill>
              </a:rPr>
              <a:t> Problems</a:t>
            </a:r>
            <a:endParaRPr lang="en-US" b="1" dirty="0">
              <a:solidFill>
                <a:schemeClr val="bg1"/>
              </a:solidFill>
            </a:endParaRPr>
          </a:p>
        </p:txBody>
      </p:sp>
      <p:sp>
        <p:nvSpPr>
          <p:cNvPr id="37" name="TextBox 36"/>
          <p:cNvSpPr txBox="1"/>
          <p:nvPr/>
        </p:nvSpPr>
        <p:spPr>
          <a:xfrm>
            <a:off x="4664469" y="4162400"/>
            <a:ext cx="4351839" cy="954107"/>
          </a:xfrm>
          <a:prstGeom prst="rect">
            <a:avLst/>
          </a:prstGeom>
          <a:solidFill>
            <a:srgbClr val="DDDDDD"/>
          </a:solidFill>
        </p:spPr>
        <p:txBody>
          <a:bodyPr wrap="square" rtlCol="0">
            <a:spAutoFit/>
          </a:bodyPr>
          <a:lstStyle/>
          <a:p>
            <a:pPr marL="283464" lvl="0" indent="-283464">
              <a:buFont typeface="Arial"/>
              <a:buChar char="•"/>
            </a:pPr>
            <a:r>
              <a:rPr lang="en-US" sz="1400" dirty="0" smtClean="0"/>
              <a:t>Dreadful </a:t>
            </a:r>
            <a:r>
              <a:rPr lang="en-US" sz="1400" dirty="0" err="1" smtClean="0"/>
              <a:t>Ulimit</a:t>
            </a:r>
            <a:r>
              <a:rPr lang="en-US" sz="1400" dirty="0" smtClean="0"/>
              <a:t> limiting amount of processing users are allowed to have running at the same time</a:t>
            </a:r>
          </a:p>
          <a:p>
            <a:pPr marL="283464" lvl="0" indent="-283464">
              <a:buFont typeface="Arial"/>
              <a:buChar char="•"/>
            </a:pPr>
            <a:r>
              <a:rPr lang="en-US" sz="1400" dirty="0" err="1" smtClean="0"/>
              <a:t>Riak</a:t>
            </a:r>
            <a:r>
              <a:rPr lang="en-US" sz="1400" dirty="0" smtClean="0"/>
              <a:t> scales better but </a:t>
            </a:r>
            <a:r>
              <a:rPr lang="en-US" sz="1400" dirty="0" err="1" smtClean="0"/>
              <a:t>Wooga</a:t>
            </a:r>
            <a:r>
              <a:rPr lang="en-US" sz="1400" dirty="0" smtClean="0"/>
              <a:t> needs more </a:t>
            </a:r>
            <a:r>
              <a:rPr lang="en-US" sz="1400" dirty="0" err="1" smtClean="0"/>
              <a:t>scability</a:t>
            </a:r>
            <a:r>
              <a:rPr lang="en-US" sz="1400" dirty="0" smtClean="0"/>
              <a:t> to cope with larger user base</a:t>
            </a:r>
          </a:p>
        </p:txBody>
      </p:sp>
    </p:spTree>
    <p:extLst>
      <p:ext uri="{BB962C8B-B14F-4D97-AF65-F5344CB8AC3E}">
        <p14:creationId xmlns:p14="http://schemas.microsoft.com/office/powerpoint/2010/main" val="19222444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53425"/>
            <a:ext cx="6324600" cy="584775"/>
          </a:xfrm>
          <a:prstGeom prst="rect">
            <a:avLst/>
          </a:prstGeom>
          <a:noFill/>
        </p:spPr>
        <p:txBody>
          <a:bodyPr wrap="square" rtlCol="0">
            <a:spAutoFit/>
          </a:bodyPr>
          <a:lstStyle/>
          <a:p>
            <a:r>
              <a:rPr lang="en-US" sz="3200" dirty="0" err="1" smtClean="0">
                <a:latin typeface="Arial" pitchFamily="34" charset="0"/>
                <a:cs typeface="Arial" pitchFamily="34" charset="0"/>
              </a:rPr>
              <a:t>Wooga</a:t>
            </a:r>
            <a:r>
              <a:rPr lang="en-US" sz="3200" dirty="0" smtClean="0">
                <a:latin typeface="Arial" pitchFamily="34" charset="0"/>
                <a:cs typeface="Arial" pitchFamily="34" charset="0"/>
              </a:rPr>
              <a:t> Results</a:t>
            </a:r>
            <a:endParaRPr lang="en-US" sz="3200" dirty="0">
              <a:latin typeface="Arial" pitchFamily="34" charset="0"/>
              <a:cs typeface="Arial" pitchFamily="34" charset="0"/>
            </a:endParaRPr>
          </a:p>
        </p:txBody>
      </p:sp>
      <p:sp>
        <p:nvSpPr>
          <p:cNvPr id="2" name="TextBox 1"/>
          <p:cNvSpPr txBox="1"/>
          <p:nvPr/>
        </p:nvSpPr>
        <p:spPr>
          <a:xfrm>
            <a:off x="411480" y="5943600"/>
            <a:ext cx="8351520" cy="307777"/>
          </a:xfrm>
          <a:prstGeom prst="rect">
            <a:avLst/>
          </a:prstGeom>
          <a:solidFill>
            <a:srgbClr val="C31618"/>
          </a:solidFill>
          <a:ln w="3175">
            <a:solidFill>
              <a:srgbClr val="C31618"/>
            </a:solidFill>
          </a:ln>
        </p:spPr>
        <p:txBody>
          <a:bodyPr wrap="square" rtlCol="0">
            <a:spAutoFit/>
          </a:bodyPr>
          <a:lstStyle/>
          <a:p>
            <a:pPr algn="ctr"/>
            <a:r>
              <a:rPr lang="en-US" sz="1400" dirty="0" smtClean="0">
                <a:solidFill>
                  <a:schemeClr val="bg1"/>
                </a:solidFill>
              </a:rPr>
              <a:t>If </a:t>
            </a:r>
            <a:r>
              <a:rPr lang="en-US" sz="1400" dirty="0" err="1" smtClean="0">
                <a:solidFill>
                  <a:schemeClr val="bg1"/>
                </a:solidFill>
              </a:rPr>
              <a:t>Aerospike</a:t>
            </a:r>
            <a:r>
              <a:rPr lang="en-US" sz="1400" dirty="0" smtClean="0">
                <a:solidFill>
                  <a:schemeClr val="bg1"/>
                </a:solidFill>
              </a:rPr>
              <a:t> can resolve </a:t>
            </a:r>
            <a:r>
              <a:rPr lang="en-US" sz="1400" dirty="0" err="1" smtClean="0">
                <a:solidFill>
                  <a:schemeClr val="bg1"/>
                </a:solidFill>
              </a:rPr>
              <a:t>Wooga’s</a:t>
            </a:r>
            <a:r>
              <a:rPr lang="en-US" sz="1400" dirty="0" smtClean="0">
                <a:solidFill>
                  <a:schemeClr val="bg1"/>
                </a:solidFill>
              </a:rPr>
              <a:t> continuing problems, then it can still overcome the competitor </a:t>
            </a:r>
            <a:r>
              <a:rPr lang="en-US" sz="1400" dirty="0" err="1" smtClean="0">
                <a:solidFill>
                  <a:schemeClr val="bg1"/>
                </a:solidFill>
              </a:rPr>
              <a:t>CouchDB</a:t>
            </a:r>
            <a:r>
              <a:rPr lang="en-US" sz="1400" dirty="0" smtClean="0">
                <a:solidFill>
                  <a:schemeClr val="bg1"/>
                </a:solidFill>
              </a:rPr>
              <a:t>.</a:t>
            </a:r>
            <a:endParaRPr lang="en-US" sz="1400" dirty="0">
              <a:solidFill>
                <a:schemeClr val="bg1"/>
              </a:solidFill>
            </a:endParaRPr>
          </a:p>
        </p:txBody>
      </p:sp>
      <p:cxnSp>
        <p:nvCxnSpPr>
          <p:cNvPr id="29" name="Straight Connector 28"/>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30" name="TextBox 29"/>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31" name="TextBox 30"/>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32" name="TextBox 31"/>
          <p:cNvSpPr txBox="1"/>
          <p:nvPr/>
        </p:nvSpPr>
        <p:spPr>
          <a:xfrm>
            <a:off x="5015996" y="6475685"/>
            <a:ext cx="1295400" cy="338554"/>
          </a:xfrm>
          <a:prstGeom prst="rect">
            <a:avLst/>
          </a:prstGeom>
          <a:noFill/>
        </p:spPr>
        <p:txBody>
          <a:bodyPr wrap="square" rtlCol="0">
            <a:spAutoFit/>
          </a:bodyPr>
          <a:lstStyle/>
          <a:p>
            <a:pPr algn="ctr"/>
            <a:r>
              <a:rPr lang="en-US" sz="1600" b="1" dirty="0" smtClean="0">
                <a:solidFill>
                  <a:srgbClr val="C31618"/>
                </a:solidFill>
              </a:rPr>
              <a:t>Companies</a:t>
            </a:r>
            <a:endParaRPr lang="en-US" sz="1600" b="1" dirty="0">
              <a:solidFill>
                <a:srgbClr val="C31618"/>
              </a:solidFill>
            </a:endParaRPr>
          </a:p>
        </p:txBody>
      </p:sp>
      <p:sp>
        <p:nvSpPr>
          <p:cNvPr id="33" name="TextBox 32"/>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sp>
        <p:nvSpPr>
          <p:cNvPr id="12" name="TextBox 11"/>
          <p:cNvSpPr txBox="1"/>
          <p:nvPr/>
        </p:nvSpPr>
        <p:spPr>
          <a:xfrm>
            <a:off x="228600" y="990600"/>
            <a:ext cx="4891674" cy="369332"/>
          </a:xfrm>
          <a:prstGeom prst="rect">
            <a:avLst/>
          </a:prstGeom>
          <a:solidFill>
            <a:srgbClr val="C31618"/>
          </a:solidFill>
        </p:spPr>
        <p:txBody>
          <a:bodyPr wrap="square" rtlCol="0">
            <a:spAutoFit/>
          </a:bodyPr>
          <a:lstStyle/>
          <a:p>
            <a:pPr algn="ctr"/>
            <a:r>
              <a:rPr lang="en-US" b="1" dirty="0" smtClean="0">
                <a:solidFill>
                  <a:schemeClr val="bg1"/>
                </a:solidFill>
                <a:cs typeface="Arial" pitchFamily="34" charset="0"/>
              </a:rPr>
              <a:t>Current Issues</a:t>
            </a:r>
            <a:endParaRPr lang="en-US" b="1" dirty="0">
              <a:solidFill>
                <a:schemeClr val="bg1"/>
              </a:solidFill>
              <a:cs typeface="Arial" pitchFamily="34" charset="0"/>
            </a:endParaRPr>
          </a:p>
        </p:txBody>
      </p:sp>
      <p:sp>
        <p:nvSpPr>
          <p:cNvPr id="13" name="TextBox 12"/>
          <p:cNvSpPr txBox="1"/>
          <p:nvPr/>
        </p:nvSpPr>
        <p:spPr>
          <a:xfrm>
            <a:off x="228600" y="1359932"/>
            <a:ext cx="4891674" cy="1384995"/>
          </a:xfrm>
          <a:prstGeom prst="rect">
            <a:avLst/>
          </a:prstGeom>
          <a:solidFill>
            <a:srgbClr val="DDDDDD"/>
          </a:solidFill>
        </p:spPr>
        <p:txBody>
          <a:bodyPr wrap="square" rtlCol="0">
            <a:spAutoFit/>
          </a:bodyPr>
          <a:lstStyle/>
          <a:p>
            <a:pPr marL="283464" lvl="0" indent="-283464">
              <a:buFont typeface="Arial"/>
              <a:buChar char="•"/>
            </a:pPr>
            <a:r>
              <a:rPr lang="en-US" sz="1400" dirty="0" err="1" smtClean="0"/>
              <a:t>Wooga</a:t>
            </a:r>
            <a:r>
              <a:rPr lang="en-US" sz="1400" dirty="0" smtClean="0"/>
              <a:t> uses a combination of </a:t>
            </a:r>
            <a:r>
              <a:rPr lang="en-US" sz="1400" dirty="0" err="1" smtClean="0"/>
              <a:t>MySQL</a:t>
            </a:r>
            <a:r>
              <a:rPr lang="en-US" sz="1400" dirty="0" smtClean="0"/>
              <a:t>, </a:t>
            </a:r>
            <a:r>
              <a:rPr lang="en-US" sz="1400" dirty="0" err="1" smtClean="0"/>
              <a:t>Redis</a:t>
            </a:r>
            <a:r>
              <a:rPr lang="en-US" sz="1400" dirty="0" smtClean="0"/>
              <a:t>, </a:t>
            </a:r>
            <a:r>
              <a:rPr lang="en-US" sz="1400" dirty="0" err="1" smtClean="0"/>
              <a:t>Riak</a:t>
            </a:r>
            <a:r>
              <a:rPr lang="en-US" sz="1400" dirty="0" smtClean="0"/>
              <a:t>, and </a:t>
            </a:r>
            <a:r>
              <a:rPr lang="en-US" sz="1400" dirty="0" err="1" smtClean="0"/>
              <a:t>CouchDB</a:t>
            </a:r>
            <a:endParaRPr lang="en-US" sz="1400" dirty="0" smtClean="0"/>
          </a:p>
          <a:p>
            <a:pPr marL="283464" lvl="0" indent="-283464">
              <a:buFont typeface="Arial"/>
              <a:buChar char="•"/>
            </a:pPr>
            <a:r>
              <a:rPr lang="en-US" sz="1400" dirty="0" err="1" smtClean="0"/>
              <a:t>MySQL</a:t>
            </a:r>
            <a:r>
              <a:rPr lang="en-US" sz="1400" dirty="0" smtClean="0"/>
              <a:t>, </a:t>
            </a:r>
            <a:r>
              <a:rPr lang="en-US" sz="1400" dirty="0" err="1" smtClean="0"/>
              <a:t>Redis</a:t>
            </a:r>
            <a:r>
              <a:rPr lang="en-US" sz="1400" dirty="0" smtClean="0"/>
              <a:t>, and </a:t>
            </a:r>
            <a:r>
              <a:rPr lang="en-US" sz="1400" dirty="0" err="1" smtClean="0"/>
              <a:t>Riak</a:t>
            </a:r>
            <a:r>
              <a:rPr lang="en-US" sz="1400" dirty="0" smtClean="0"/>
              <a:t> are being used for games, which have structured data</a:t>
            </a:r>
          </a:p>
          <a:p>
            <a:pPr marL="283464" lvl="0" indent="-283464">
              <a:buFont typeface="Arial"/>
              <a:buChar char="•"/>
            </a:pPr>
            <a:r>
              <a:rPr lang="en-US" sz="1400" dirty="0" smtClean="0"/>
              <a:t>For tracking and error reporting (unstructured data), </a:t>
            </a:r>
            <a:r>
              <a:rPr lang="en-US" sz="1400" dirty="0" err="1" smtClean="0"/>
              <a:t>Wooga</a:t>
            </a:r>
            <a:r>
              <a:rPr lang="en-US" sz="1400" dirty="0" smtClean="0"/>
              <a:t> uses </a:t>
            </a:r>
            <a:r>
              <a:rPr lang="en-US" sz="1400" dirty="0" err="1" smtClean="0"/>
              <a:t>CouchDB</a:t>
            </a:r>
            <a:endParaRPr lang="en-US" sz="1400" dirty="0"/>
          </a:p>
        </p:txBody>
      </p:sp>
      <p:sp>
        <p:nvSpPr>
          <p:cNvPr id="14" name="TextBox 13"/>
          <p:cNvSpPr txBox="1"/>
          <p:nvPr/>
        </p:nvSpPr>
        <p:spPr>
          <a:xfrm>
            <a:off x="228600" y="4267200"/>
            <a:ext cx="4891674" cy="369332"/>
          </a:xfrm>
          <a:prstGeom prst="rect">
            <a:avLst/>
          </a:prstGeom>
          <a:solidFill>
            <a:srgbClr val="C31618"/>
          </a:solidFill>
        </p:spPr>
        <p:txBody>
          <a:bodyPr wrap="square" rtlCol="0">
            <a:spAutoFit/>
          </a:bodyPr>
          <a:lstStyle/>
          <a:p>
            <a:pPr algn="ctr"/>
            <a:r>
              <a:rPr lang="en-US" b="1" dirty="0" err="1" smtClean="0">
                <a:solidFill>
                  <a:schemeClr val="bg1"/>
                </a:solidFill>
                <a:cs typeface="Arial" pitchFamily="34" charset="0"/>
              </a:rPr>
              <a:t>Aerospike</a:t>
            </a:r>
            <a:endParaRPr lang="en-US" b="1" dirty="0">
              <a:solidFill>
                <a:schemeClr val="bg1"/>
              </a:solidFill>
              <a:cs typeface="Arial" pitchFamily="34" charset="0"/>
            </a:endParaRPr>
          </a:p>
        </p:txBody>
      </p:sp>
      <p:sp>
        <p:nvSpPr>
          <p:cNvPr id="15" name="TextBox 14"/>
          <p:cNvSpPr txBox="1"/>
          <p:nvPr/>
        </p:nvSpPr>
        <p:spPr>
          <a:xfrm>
            <a:off x="228600" y="4636532"/>
            <a:ext cx="4891674" cy="1169551"/>
          </a:xfrm>
          <a:prstGeom prst="rect">
            <a:avLst/>
          </a:prstGeom>
          <a:solidFill>
            <a:srgbClr val="DDDDDD"/>
          </a:solidFill>
        </p:spPr>
        <p:txBody>
          <a:bodyPr wrap="square" rtlCol="0">
            <a:spAutoFit/>
          </a:bodyPr>
          <a:lstStyle/>
          <a:p>
            <a:pPr marL="283464" lvl="0" indent="-283464">
              <a:buFont typeface="Arial"/>
              <a:buChar char="•"/>
            </a:pPr>
            <a:r>
              <a:rPr lang="en-US" sz="1400" dirty="0" smtClean="0"/>
              <a:t>Scalability</a:t>
            </a:r>
          </a:p>
          <a:p>
            <a:pPr marL="283464" lvl="0" indent="-283464">
              <a:buFont typeface="Arial"/>
              <a:buChar char="•"/>
            </a:pPr>
            <a:r>
              <a:rPr lang="en-US" sz="1400" dirty="0" smtClean="0"/>
              <a:t>Higher throughput than </a:t>
            </a:r>
            <a:r>
              <a:rPr lang="en-US" sz="1400" dirty="0" err="1" smtClean="0"/>
              <a:t>CouchDB</a:t>
            </a:r>
            <a:endParaRPr lang="en-US" sz="1400" dirty="0" smtClean="0"/>
          </a:p>
          <a:p>
            <a:pPr marL="283464" lvl="0" indent="-283464">
              <a:buFont typeface="Arial"/>
              <a:buChar char="•"/>
            </a:pPr>
            <a:r>
              <a:rPr lang="en-US" sz="1400" dirty="0" smtClean="0"/>
              <a:t>Low latency</a:t>
            </a:r>
          </a:p>
          <a:p>
            <a:pPr marL="283464" lvl="0" indent="-283464">
              <a:buFont typeface="Arial"/>
              <a:buChar char="•"/>
            </a:pPr>
            <a:r>
              <a:rPr lang="en-US" sz="1400" dirty="0" smtClean="0"/>
              <a:t>Apply database to use case of dashboards and fast feedback after new releases</a:t>
            </a:r>
            <a:endParaRPr lang="en-US" sz="1400" dirty="0"/>
          </a:p>
        </p:txBody>
      </p:sp>
      <p:sp>
        <p:nvSpPr>
          <p:cNvPr id="16" name="TextBox 15"/>
          <p:cNvSpPr txBox="1"/>
          <p:nvPr/>
        </p:nvSpPr>
        <p:spPr>
          <a:xfrm>
            <a:off x="3947526" y="2791361"/>
            <a:ext cx="4891674" cy="369332"/>
          </a:xfrm>
          <a:prstGeom prst="rect">
            <a:avLst/>
          </a:prstGeom>
          <a:solidFill>
            <a:srgbClr val="C31618"/>
          </a:solidFill>
        </p:spPr>
        <p:txBody>
          <a:bodyPr wrap="square" rtlCol="0">
            <a:spAutoFit/>
          </a:bodyPr>
          <a:lstStyle/>
          <a:p>
            <a:pPr algn="ctr"/>
            <a:r>
              <a:rPr lang="en-US" b="1" dirty="0" err="1" smtClean="0">
                <a:solidFill>
                  <a:schemeClr val="bg1"/>
                </a:solidFill>
                <a:cs typeface="Arial" pitchFamily="34" charset="0"/>
              </a:rPr>
              <a:t>CouchDB</a:t>
            </a:r>
            <a:endParaRPr lang="en-US" b="1" dirty="0">
              <a:solidFill>
                <a:schemeClr val="bg1"/>
              </a:solidFill>
              <a:cs typeface="Arial" pitchFamily="34" charset="0"/>
            </a:endParaRPr>
          </a:p>
        </p:txBody>
      </p:sp>
      <p:sp>
        <p:nvSpPr>
          <p:cNvPr id="17" name="TextBox 16"/>
          <p:cNvSpPr txBox="1"/>
          <p:nvPr/>
        </p:nvSpPr>
        <p:spPr>
          <a:xfrm>
            <a:off x="3947526" y="3160693"/>
            <a:ext cx="4891674" cy="954107"/>
          </a:xfrm>
          <a:prstGeom prst="rect">
            <a:avLst/>
          </a:prstGeom>
          <a:solidFill>
            <a:srgbClr val="DDDDDD"/>
          </a:solidFill>
        </p:spPr>
        <p:txBody>
          <a:bodyPr wrap="square" rtlCol="0">
            <a:spAutoFit/>
          </a:bodyPr>
          <a:lstStyle/>
          <a:p>
            <a:pPr marL="283464" lvl="0" indent="-283464">
              <a:buFont typeface="Arial"/>
              <a:buChar char="•"/>
            </a:pPr>
            <a:r>
              <a:rPr lang="en-US" sz="1400" dirty="0" smtClean="0"/>
              <a:t>High throughput (Monster World has 200,000 DB operations per second at peak)</a:t>
            </a:r>
          </a:p>
          <a:p>
            <a:pPr marL="283464" lvl="0" indent="-283464">
              <a:buFont typeface="Arial"/>
              <a:buChar char="•"/>
            </a:pPr>
            <a:r>
              <a:rPr lang="en-US" sz="1400" dirty="0" err="1" smtClean="0"/>
              <a:t>CouchDB</a:t>
            </a:r>
            <a:r>
              <a:rPr lang="en-US" sz="1400" dirty="0" smtClean="0"/>
              <a:t> does not resolve all of the scalability and latency issues</a:t>
            </a:r>
          </a:p>
        </p:txBody>
      </p:sp>
    </p:spTree>
    <p:extLst>
      <p:ext uri="{BB962C8B-B14F-4D97-AF65-F5344CB8AC3E}">
        <p14:creationId xmlns:p14="http://schemas.microsoft.com/office/powerpoint/2010/main" val="15053309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6" name="Picture 2" descr="http://www.sv411.com/wp-content/uploads/aerospike-square1-640x75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Three Rings Design Inc.</a:t>
            </a:r>
            <a:endParaRPr lang="en-US" sz="3200" dirty="0">
              <a:latin typeface="Arial" pitchFamily="34" charset="0"/>
              <a:cs typeface="Arial" pitchFamily="34" charset="0"/>
            </a:endParaRPr>
          </a:p>
        </p:txBody>
      </p:sp>
      <p:pic>
        <p:nvPicPr>
          <p:cNvPr id="18" name="Picture 17" descr="sega.jpeg"/>
          <p:cNvPicPr>
            <a:picLocks noChangeAspect="1"/>
          </p:cNvPicPr>
          <p:nvPr/>
        </p:nvPicPr>
        <p:blipFill>
          <a:blip r:embed="rId3"/>
          <a:stretch>
            <a:fillRect/>
          </a:stretch>
        </p:blipFill>
        <p:spPr>
          <a:xfrm>
            <a:off x="3048000" y="1143000"/>
            <a:ext cx="3429000" cy="710045"/>
          </a:xfrm>
          <a:prstGeom prst="rect">
            <a:avLst/>
          </a:prstGeom>
        </p:spPr>
      </p:pic>
      <p:sp>
        <p:nvSpPr>
          <p:cNvPr id="19" name="TextBox 18"/>
          <p:cNvSpPr txBox="1"/>
          <p:nvPr/>
        </p:nvSpPr>
        <p:spPr>
          <a:xfrm>
            <a:off x="394771" y="5977024"/>
            <a:ext cx="8351520" cy="307777"/>
          </a:xfrm>
          <a:prstGeom prst="rect">
            <a:avLst/>
          </a:prstGeom>
          <a:solidFill>
            <a:srgbClr val="C31618"/>
          </a:solidFill>
          <a:ln w="3175">
            <a:solidFill>
              <a:srgbClr val="C31618"/>
            </a:solidFill>
          </a:ln>
        </p:spPr>
        <p:txBody>
          <a:bodyPr wrap="square" rtlCol="0">
            <a:spAutoFit/>
          </a:bodyPr>
          <a:lstStyle/>
          <a:p>
            <a:pPr algn="ctr"/>
            <a:r>
              <a:rPr lang="en-US" sz="1400" dirty="0" smtClean="0">
                <a:solidFill>
                  <a:schemeClr val="bg1"/>
                </a:solidFill>
              </a:rPr>
              <a:t>Three Rings Design is an MMO game developer whose parent corporation is expanding and promising.</a:t>
            </a:r>
            <a:endParaRPr lang="en-US" sz="1400" dirty="0">
              <a:solidFill>
                <a:schemeClr val="bg1"/>
              </a:solidFill>
            </a:endParaRPr>
          </a:p>
        </p:txBody>
      </p:sp>
      <p:cxnSp>
        <p:nvCxnSpPr>
          <p:cNvPr id="14" name="Straight Connector 13"/>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15" name="TextBox 14"/>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20" name="TextBox 19"/>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21" name="TextBox 20"/>
          <p:cNvSpPr txBox="1"/>
          <p:nvPr/>
        </p:nvSpPr>
        <p:spPr>
          <a:xfrm>
            <a:off x="5015996" y="6475685"/>
            <a:ext cx="1295400" cy="338554"/>
          </a:xfrm>
          <a:prstGeom prst="rect">
            <a:avLst/>
          </a:prstGeom>
          <a:noFill/>
        </p:spPr>
        <p:txBody>
          <a:bodyPr wrap="square" rtlCol="0">
            <a:spAutoFit/>
          </a:bodyPr>
          <a:lstStyle/>
          <a:p>
            <a:pPr algn="ctr"/>
            <a:r>
              <a:rPr lang="en-US" sz="1600" b="1" dirty="0" smtClean="0">
                <a:solidFill>
                  <a:srgbClr val="C31618"/>
                </a:solidFill>
              </a:rPr>
              <a:t>Companies</a:t>
            </a:r>
            <a:endParaRPr lang="en-US" sz="1600" b="1" dirty="0">
              <a:solidFill>
                <a:srgbClr val="C31618"/>
              </a:solidFill>
            </a:endParaRPr>
          </a:p>
        </p:txBody>
      </p:sp>
      <p:sp>
        <p:nvSpPr>
          <p:cNvPr id="22" name="TextBox 21"/>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sp>
        <p:nvSpPr>
          <p:cNvPr id="13" name="TextBox 12"/>
          <p:cNvSpPr txBox="1"/>
          <p:nvPr/>
        </p:nvSpPr>
        <p:spPr>
          <a:xfrm>
            <a:off x="4876800" y="2438400"/>
            <a:ext cx="3810000" cy="381000"/>
          </a:xfrm>
          <a:prstGeom prst="rect">
            <a:avLst/>
          </a:prstGeom>
          <a:solidFill>
            <a:srgbClr val="C31618"/>
          </a:solidFill>
        </p:spPr>
        <p:txBody>
          <a:bodyPr wrap="square" rtlCol="0">
            <a:spAutoFit/>
          </a:bodyPr>
          <a:lstStyle/>
          <a:p>
            <a:pPr lvl="0" algn="ctr"/>
            <a:r>
              <a:rPr lang="en-US" b="1" dirty="0" smtClean="0">
                <a:solidFill>
                  <a:srgbClr val="FFFFFF"/>
                </a:solidFill>
              </a:rPr>
              <a:t>SEGA Corporation</a:t>
            </a:r>
            <a:endParaRPr lang="en-US" b="1" dirty="0">
              <a:solidFill>
                <a:srgbClr val="FFFFFF"/>
              </a:solidFill>
            </a:endParaRPr>
          </a:p>
        </p:txBody>
      </p:sp>
      <p:sp>
        <p:nvSpPr>
          <p:cNvPr id="23" name="TextBox 22"/>
          <p:cNvSpPr txBox="1"/>
          <p:nvPr/>
        </p:nvSpPr>
        <p:spPr>
          <a:xfrm>
            <a:off x="4876800" y="2819400"/>
            <a:ext cx="3810000" cy="2677656"/>
          </a:xfrm>
          <a:prstGeom prst="rect">
            <a:avLst/>
          </a:prstGeom>
          <a:solidFill>
            <a:srgbClr val="DDDDDD"/>
          </a:solidFill>
        </p:spPr>
        <p:txBody>
          <a:bodyPr wrap="square" rtlCol="0">
            <a:spAutoFit/>
          </a:bodyPr>
          <a:lstStyle/>
          <a:p>
            <a:pPr lvl="0">
              <a:buFont typeface="Arial"/>
              <a:buChar char="•"/>
            </a:pPr>
            <a:r>
              <a:rPr lang="en-US" sz="1400" dirty="0" smtClean="0"/>
              <a:t>Parent Company: Sega Sammy Holdings Inc.: Revenue = $4.335 billion (2012)</a:t>
            </a:r>
          </a:p>
          <a:p>
            <a:pPr lvl="0">
              <a:buFont typeface="Arial"/>
              <a:buChar char="•"/>
            </a:pPr>
            <a:r>
              <a:rPr lang="en-US" sz="1400" dirty="0" smtClean="0"/>
              <a:t>SEGA Corp: Revenue = $513 million (2011)</a:t>
            </a:r>
          </a:p>
          <a:p>
            <a:pPr lvl="0">
              <a:buFont typeface="Arial"/>
              <a:buChar char="•"/>
            </a:pPr>
            <a:r>
              <a:rPr lang="en-US" sz="1400" dirty="0" smtClean="0"/>
              <a:t>2,600 employees</a:t>
            </a:r>
          </a:p>
          <a:p>
            <a:pPr lvl="0">
              <a:buFont typeface="Arial"/>
              <a:buChar char="•"/>
            </a:pPr>
            <a:r>
              <a:rPr lang="en-US" sz="1400" dirty="0" smtClean="0"/>
              <a:t>Consistently ranks among the top 12 video game publishers worldwide.</a:t>
            </a:r>
          </a:p>
          <a:p>
            <a:pPr lvl="0">
              <a:buFont typeface="Arial"/>
              <a:buChar char="•"/>
            </a:pPr>
            <a:r>
              <a:rPr lang="en-US" sz="1400" dirty="0" smtClean="0"/>
              <a:t>Japan: number one gaming software maker.</a:t>
            </a:r>
          </a:p>
          <a:p>
            <a:pPr lvl="0">
              <a:buFont typeface="Arial"/>
              <a:buChar char="•"/>
            </a:pPr>
            <a:r>
              <a:rPr lang="en-US" sz="1400" dirty="0" smtClean="0"/>
              <a:t>Aggressive acquisitions.</a:t>
            </a:r>
          </a:p>
          <a:p>
            <a:pPr lvl="0">
              <a:buFont typeface="Arial"/>
              <a:buChar char="•"/>
            </a:pPr>
            <a:r>
              <a:rPr lang="en-US" sz="1400" dirty="0" smtClean="0"/>
              <a:t>Social and </a:t>
            </a:r>
            <a:r>
              <a:rPr lang="en-US" sz="1400" dirty="0" err="1" smtClean="0"/>
              <a:t>smartphone</a:t>
            </a:r>
            <a:r>
              <a:rPr lang="en-US" sz="1400" dirty="0" smtClean="0"/>
              <a:t> gaming: main market for growth</a:t>
            </a:r>
          </a:p>
          <a:p>
            <a:pPr lvl="0">
              <a:buFont typeface="Arial"/>
              <a:buChar char="•"/>
            </a:pPr>
            <a:r>
              <a:rPr lang="en-US" sz="1400" dirty="0" smtClean="0"/>
              <a:t>New Sega Network: Social and Online Gaming</a:t>
            </a:r>
          </a:p>
          <a:p>
            <a:pPr lvl="0">
              <a:buFont typeface="Arial"/>
              <a:buChar char="•"/>
            </a:pPr>
            <a:endParaRPr lang="en-US" sz="1400" dirty="0"/>
          </a:p>
        </p:txBody>
      </p:sp>
      <p:sp>
        <p:nvSpPr>
          <p:cNvPr id="24" name="TextBox 23"/>
          <p:cNvSpPr txBox="1"/>
          <p:nvPr/>
        </p:nvSpPr>
        <p:spPr>
          <a:xfrm>
            <a:off x="533400" y="2819400"/>
            <a:ext cx="3810000" cy="1384995"/>
          </a:xfrm>
          <a:prstGeom prst="rect">
            <a:avLst/>
          </a:prstGeom>
          <a:solidFill>
            <a:srgbClr val="DDDDDD"/>
          </a:solidFill>
        </p:spPr>
        <p:txBody>
          <a:bodyPr wrap="square" rtlCol="0">
            <a:spAutoFit/>
          </a:bodyPr>
          <a:lstStyle/>
          <a:p>
            <a:pPr lvl="0">
              <a:buFont typeface="Arial"/>
              <a:buChar char="•"/>
            </a:pPr>
            <a:r>
              <a:rPr lang="en-US" sz="1400" dirty="0" smtClean="0"/>
              <a:t>Casual MMO games developer.</a:t>
            </a:r>
          </a:p>
          <a:p>
            <a:pPr lvl="0">
              <a:buFont typeface="Arial"/>
              <a:buChar char="•"/>
            </a:pPr>
            <a:r>
              <a:rPr lang="en-US" sz="1400" dirty="0" smtClean="0"/>
              <a:t>Platforms: Online, ‘Whirled’, Facebook</a:t>
            </a:r>
          </a:p>
          <a:p>
            <a:pPr lvl="0">
              <a:buFont typeface="Arial"/>
              <a:buChar char="•"/>
            </a:pPr>
            <a:r>
              <a:rPr lang="en-US" sz="1400" dirty="0" smtClean="0"/>
              <a:t>Acquired by SEGA in 2011.</a:t>
            </a:r>
          </a:p>
          <a:p>
            <a:pPr lvl="0">
              <a:buFont typeface="Arial"/>
              <a:buChar char="•"/>
            </a:pPr>
            <a:r>
              <a:rPr lang="en-US" sz="1400" dirty="0" smtClean="0"/>
              <a:t>Puzzle Pirates: $4 million in 2007. $1 million: subscriptions, more than $3 million: virtual currency.</a:t>
            </a:r>
            <a:endParaRPr lang="en-US" sz="1400" dirty="0"/>
          </a:p>
        </p:txBody>
      </p:sp>
      <p:sp>
        <p:nvSpPr>
          <p:cNvPr id="25" name="TextBox 24"/>
          <p:cNvSpPr txBox="1"/>
          <p:nvPr/>
        </p:nvSpPr>
        <p:spPr>
          <a:xfrm>
            <a:off x="533400" y="2438400"/>
            <a:ext cx="3810000" cy="369332"/>
          </a:xfrm>
          <a:prstGeom prst="rect">
            <a:avLst/>
          </a:prstGeom>
          <a:solidFill>
            <a:srgbClr val="C31618"/>
          </a:solidFill>
        </p:spPr>
        <p:txBody>
          <a:bodyPr wrap="square" rtlCol="0">
            <a:spAutoFit/>
          </a:bodyPr>
          <a:lstStyle/>
          <a:p>
            <a:pPr lvl="0" algn="ctr"/>
            <a:r>
              <a:rPr lang="en-US" b="1" dirty="0" smtClean="0">
                <a:solidFill>
                  <a:srgbClr val="FFFFFF"/>
                </a:solidFill>
              </a:rPr>
              <a:t>Three Rings</a:t>
            </a:r>
            <a:endParaRPr lang="en-US" b="1" dirty="0">
              <a:solidFill>
                <a:srgbClr val="FFFFFF"/>
              </a:solidFill>
            </a:endParaRPr>
          </a:p>
        </p:txBody>
      </p:sp>
    </p:spTree>
    <p:extLst>
      <p:ext uri="{BB962C8B-B14F-4D97-AF65-F5344CB8AC3E}">
        <p14:creationId xmlns:p14="http://schemas.microsoft.com/office/powerpoint/2010/main" val="36691532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5" name="Picture 2" descr="http://www.sv411.com/wp-content/uploads/aerospike-square1-640x75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Three Rings Games</a:t>
            </a:r>
            <a:endParaRPr lang="en-US" sz="3200" dirty="0">
              <a:latin typeface="Arial" pitchFamily="34" charset="0"/>
              <a:cs typeface="Arial" pitchFamily="34" charset="0"/>
            </a:endParaRPr>
          </a:p>
        </p:txBody>
      </p:sp>
      <p:sp>
        <p:nvSpPr>
          <p:cNvPr id="12" name="TextBox 11"/>
          <p:cNvSpPr txBox="1"/>
          <p:nvPr/>
        </p:nvSpPr>
        <p:spPr>
          <a:xfrm>
            <a:off x="394771" y="5977024"/>
            <a:ext cx="8351520" cy="307777"/>
          </a:xfrm>
          <a:prstGeom prst="rect">
            <a:avLst/>
          </a:prstGeom>
          <a:solidFill>
            <a:srgbClr val="C31618"/>
          </a:solidFill>
          <a:ln w="3175">
            <a:solidFill>
              <a:srgbClr val="C31618"/>
            </a:solidFill>
          </a:ln>
        </p:spPr>
        <p:txBody>
          <a:bodyPr wrap="square" rtlCol="0">
            <a:spAutoFit/>
          </a:bodyPr>
          <a:lstStyle/>
          <a:p>
            <a:pPr algn="ctr"/>
            <a:r>
              <a:rPr lang="en-US" sz="1400" dirty="0" smtClean="0">
                <a:solidFill>
                  <a:schemeClr val="bg1"/>
                </a:solidFill>
              </a:rPr>
              <a:t>Three Rings has games that are played either on their website, on Facebook, or on their website Whirled.</a:t>
            </a:r>
            <a:endParaRPr lang="en-US" sz="1400" dirty="0">
              <a:solidFill>
                <a:schemeClr val="bg1"/>
              </a:solidFill>
            </a:endParaRPr>
          </a:p>
        </p:txBody>
      </p:sp>
      <p:graphicFrame>
        <p:nvGraphicFramePr>
          <p:cNvPr id="13" name="Table 12"/>
          <p:cNvGraphicFramePr>
            <a:graphicFrameLocks noGrp="1"/>
          </p:cNvGraphicFramePr>
          <p:nvPr/>
        </p:nvGraphicFramePr>
        <p:xfrm>
          <a:off x="457200" y="1397000"/>
          <a:ext cx="8077201" cy="4241799"/>
        </p:xfrm>
        <a:graphic>
          <a:graphicData uri="http://schemas.openxmlformats.org/drawingml/2006/table">
            <a:tbl>
              <a:tblPr firstRow="1" bandRow="1">
                <a:tableStyleId>{85BE263C-DBD7-4A20-BB59-AAB30ACAA65A}</a:tableStyleId>
              </a:tblPr>
              <a:tblGrid>
                <a:gridCol w="1495778"/>
                <a:gridCol w="2094089"/>
                <a:gridCol w="2318456"/>
                <a:gridCol w="2168878"/>
              </a:tblGrid>
              <a:tr h="1413933">
                <a:tc>
                  <a:txBody>
                    <a:bodyPr/>
                    <a:lstStyle/>
                    <a:p>
                      <a:pPr algn="ctr"/>
                      <a:r>
                        <a:rPr lang="en-US" dirty="0" smtClean="0"/>
                        <a:t>ONLINE</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0214"/>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r>
              <a:tr h="1413933">
                <a:tc>
                  <a:txBody>
                    <a:bodyPr/>
                    <a:lstStyle/>
                    <a:p>
                      <a:pPr algn="ctr"/>
                      <a:r>
                        <a:rPr lang="en-US" dirty="0" smtClean="0">
                          <a:solidFill>
                            <a:schemeClr val="bg1"/>
                          </a:solidFill>
                        </a:rPr>
                        <a:t>FACEBOOK</a:t>
                      </a:r>
                      <a:endParaRPr lang="en-US"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0214"/>
                    </a:solid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r>
              <a:tr h="1413933">
                <a:tc>
                  <a:txBody>
                    <a:bodyPr/>
                    <a:lstStyle/>
                    <a:p>
                      <a:pPr algn="ctr"/>
                      <a:r>
                        <a:rPr lang="en-US" dirty="0" smtClean="0">
                          <a:solidFill>
                            <a:srgbClr val="FFFFFF"/>
                          </a:solidFill>
                        </a:rPr>
                        <a:t>WHIRLED</a:t>
                      </a:r>
                      <a:endParaRPr lang="en-US" dirty="0">
                        <a:solidFill>
                          <a:srgbClr val="FFFFFF"/>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50214"/>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DDDDD"/>
                    </a:solidFill>
                  </a:tcPr>
                </a:tc>
              </a:tr>
            </a:tbl>
          </a:graphicData>
        </a:graphic>
      </p:graphicFrame>
      <p:pic>
        <p:nvPicPr>
          <p:cNvPr id="14" name="Picture 13" descr="puzzle pirates.tiff"/>
          <p:cNvPicPr>
            <a:picLocks noChangeAspect="1"/>
          </p:cNvPicPr>
          <p:nvPr/>
        </p:nvPicPr>
        <p:blipFill>
          <a:blip r:embed="rId3"/>
          <a:stretch>
            <a:fillRect/>
          </a:stretch>
        </p:blipFill>
        <p:spPr>
          <a:xfrm>
            <a:off x="2057400" y="1447800"/>
            <a:ext cx="1905000" cy="1270000"/>
          </a:xfrm>
          <a:prstGeom prst="rect">
            <a:avLst/>
          </a:prstGeom>
        </p:spPr>
      </p:pic>
      <p:pic>
        <p:nvPicPr>
          <p:cNvPr id="15" name="Picture 14" descr="doctor who 1.tiff"/>
          <p:cNvPicPr>
            <a:picLocks noChangeAspect="1"/>
          </p:cNvPicPr>
          <p:nvPr/>
        </p:nvPicPr>
        <p:blipFill>
          <a:blip r:embed="rId4"/>
          <a:stretch>
            <a:fillRect/>
          </a:stretch>
        </p:blipFill>
        <p:spPr>
          <a:xfrm>
            <a:off x="4267200" y="1447800"/>
            <a:ext cx="1905000" cy="1254320"/>
          </a:xfrm>
          <a:prstGeom prst="rect">
            <a:avLst/>
          </a:prstGeom>
        </p:spPr>
      </p:pic>
      <p:pic>
        <p:nvPicPr>
          <p:cNvPr id="16" name="Picture 15" descr="spiral pirates 1.tiff"/>
          <p:cNvPicPr>
            <a:picLocks noChangeAspect="1"/>
          </p:cNvPicPr>
          <p:nvPr/>
        </p:nvPicPr>
        <p:blipFill>
          <a:blip r:embed="rId5"/>
          <a:stretch>
            <a:fillRect/>
          </a:stretch>
        </p:blipFill>
        <p:spPr>
          <a:xfrm>
            <a:off x="6477000" y="1447800"/>
            <a:ext cx="1905000" cy="1286827"/>
          </a:xfrm>
          <a:prstGeom prst="rect">
            <a:avLst/>
          </a:prstGeom>
        </p:spPr>
      </p:pic>
      <p:pic>
        <p:nvPicPr>
          <p:cNvPr id="17" name="Picture 16" descr="bite me.jpg"/>
          <p:cNvPicPr>
            <a:picLocks noChangeAspect="1"/>
          </p:cNvPicPr>
          <p:nvPr/>
        </p:nvPicPr>
        <p:blipFill>
          <a:blip r:embed="rId6"/>
          <a:stretch>
            <a:fillRect/>
          </a:stretch>
        </p:blipFill>
        <p:spPr>
          <a:xfrm>
            <a:off x="2057400" y="2895600"/>
            <a:ext cx="1905000" cy="1305228"/>
          </a:xfrm>
          <a:prstGeom prst="rect">
            <a:avLst/>
          </a:prstGeom>
        </p:spPr>
      </p:pic>
      <p:pic>
        <p:nvPicPr>
          <p:cNvPr id="20" name="Picture 19" descr="the everything game (Facebook.tiff"/>
          <p:cNvPicPr>
            <a:picLocks noChangeAspect="1"/>
          </p:cNvPicPr>
          <p:nvPr/>
        </p:nvPicPr>
        <p:blipFill>
          <a:blip r:embed="rId7"/>
          <a:stretch>
            <a:fillRect/>
          </a:stretch>
        </p:blipFill>
        <p:spPr>
          <a:xfrm>
            <a:off x="4267200" y="2895600"/>
            <a:ext cx="1905000" cy="1295399"/>
          </a:xfrm>
          <a:prstGeom prst="rect">
            <a:avLst/>
          </a:prstGeom>
        </p:spPr>
      </p:pic>
      <p:sp>
        <p:nvSpPr>
          <p:cNvPr id="21" name="TextBox 20"/>
          <p:cNvSpPr txBox="1"/>
          <p:nvPr/>
        </p:nvSpPr>
        <p:spPr>
          <a:xfrm>
            <a:off x="4267200" y="2895600"/>
            <a:ext cx="1905000" cy="304800"/>
          </a:xfrm>
          <a:prstGeom prst="rect">
            <a:avLst/>
          </a:prstGeom>
          <a:noFill/>
        </p:spPr>
        <p:txBody>
          <a:bodyPr wrap="square" rtlCol="0">
            <a:spAutoFit/>
          </a:bodyPr>
          <a:lstStyle/>
          <a:p>
            <a:pPr algn="ctr"/>
            <a:r>
              <a:rPr lang="en-US" sz="1400" b="1" dirty="0" smtClean="0"/>
              <a:t>Game of Everything</a:t>
            </a:r>
            <a:endParaRPr lang="en-US" sz="1400" b="1" dirty="0"/>
          </a:p>
        </p:txBody>
      </p:sp>
      <p:pic>
        <p:nvPicPr>
          <p:cNvPr id="22" name="Picture 21" descr="brawler-whirled.jpg"/>
          <p:cNvPicPr>
            <a:picLocks noChangeAspect="1"/>
          </p:cNvPicPr>
          <p:nvPr/>
        </p:nvPicPr>
        <p:blipFill>
          <a:blip r:embed="rId8"/>
          <a:stretch>
            <a:fillRect/>
          </a:stretch>
        </p:blipFill>
        <p:spPr>
          <a:xfrm>
            <a:off x="2057400" y="4267200"/>
            <a:ext cx="1905000" cy="1295400"/>
          </a:xfrm>
          <a:prstGeom prst="rect">
            <a:avLst/>
          </a:prstGeom>
        </p:spPr>
      </p:pic>
      <p:pic>
        <p:nvPicPr>
          <p:cNvPr id="23" name="Picture 22" descr="corpse-craft-screenshot.jpg"/>
          <p:cNvPicPr>
            <a:picLocks noChangeAspect="1"/>
          </p:cNvPicPr>
          <p:nvPr/>
        </p:nvPicPr>
        <p:blipFill>
          <a:blip r:embed="rId9"/>
          <a:stretch>
            <a:fillRect/>
          </a:stretch>
        </p:blipFill>
        <p:spPr>
          <a:xfrm>
            <a:off x="4267200" y="4267200"/>
            <a:ext cx="1905000" cy="1295399"/>
          </a:xfrm>
          <a:prstGeom prst="rect">
            <a:avLst/>
          </a:prstGeom>
        </p:spPr>
      </p:pic>
      <p:pic>
        <p:nvPicPr>
          <p:cNvPr id="24" name="Picture 23" descr="250px-Game-Bang!_Heroes.png"/>
          <p:cNvPicPr>
            <a:picLocks noChangeAspect="1"/>
          </p:cNvPicPr>
          <p:nvPr/>
        </p:nvPicPr>
        <p:blipFill>
          <a:blip r:embed="rId10"/>
          <a:stretch>
            <a:fillRect/>
          </a:stretch>
        </p:blipFill>
        <p:spPr>
          <a:xfrm>
            <a:off x="6477000" y="4267200"/>
            <a:ext cx="1905000" cy="1295400"/>
          </a:xfrm>
          <a:prstGeom prst="rect">
            <a:avLst/>
          </a:prstGeom>
        </p:spPr>
      </p:pic>
      <p:sp>
        <p:nvSpPr>
          <p:cNvPr id="25" name="TextBox 24"/>
          <p:cNvSpPr txBox="1"/>
          <p:nvPr/>
        </p:nvSpPr>
        <p:spPr>
          <a:xfrm>
            <a:off x="2590800" y="4267200"/>
            <a:ext cx="838200" cy="304800"/>
          </a:xfrm>
          <a:prstGeom prst="rect">
            <a:avLst/>
          </a:prstGeom>
          <a:noFill/>
        </p:spPr>
        <p:txBody>
          <a:bodyPr wrap="square" rtlCol="0">
            <a:spAutoFit/>
          </a:bodyPr>
          <a:lstStyle/>
          <a:p>
            <a:r>
              <a:rPr lang="en-US" sz="1400" b="1" dirty="0" smtClean="0">
                <a:solidFill>
                  <a:schemeClr val="bg1"/>
                </a:solidFill>
              </a:rPr>
              <a:t>Brawler</a:t>
            </a:r>
            <a:endParaRPr lang="en-US" sz="1400" b="1" dirty="0">
              <a:solidFill>
                <a:schemeClr val="bg1"/>
              </a:solidFill>
            </a:endParaRPr>
          </a:p>
        </p:txBody>
      </p:sp>
      <p:sp>
        <p:nvSpPr>
          <p:cNvPr id="26" name="TextBox 25"/>
          <p:cNvSpPr txBox="1"/>
          <p:nvPr/>
        </p:nvSpPr>
        <p:spPr>
          <a:xfrm>
            <a:off x="4648200" y="4267200"/>
            <a:ext cx="1143000" cy="304800"/>
          </a:xfrm>
          <a:prstGeom prst="rect">
            <a:avLst/>
          </a:prstGeom>
          <a:noFill/>
        </p:spPr>
        <p:txBody>
          <a:bodyPr wrap="square" rtlCol="0">
            <a:spAutoFit/>
          </a:bodyPr>
          <a:lstStyle/>
          <a:p>
            <a:r>
              <a:rPr lang="en-US" sz="1400" b="1" dirty="0" smtClean="0">
                <a:solidFill>
                  <a:srgbClr val="FFFFFF"/>
                </a:solidFill>
              </a:rPr>
              <a:t>Corpse Craft</a:t>
            </a:r>
            <a:endParaRPr lang="en-US" sz="1400" b="1" dirty="0">
              <a:solidFill>
                <a:srgbClr val="FFFFFF"/>
              </a:solidFill>
            </a:endParaRPr>
          </a:p>
        </p:txBody>
      </p:sp>
      <p:sp>
        <p:nvSpPr>
          <p:cNvPr id="27" name="Rectangle 26"/>
          <p:cNvSpPr/>
          <p:nvPr/>
        </p:nvSpPr>
        <p:spPr>
          <a:xfrm>
            <a:off x="6477000" y="2667000"/>
            <a:ext cx="1905000" cy="685800"/>
          </a:xfrm>
          <a:prstGeom prst="rect">
            <a:avLst/>
          </a:prstGeom>
          <a:solidFill>
            <a:srgbClr val="DDDDDD"/>
          </a:solidFill>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1400" dirty="0" smtClean="0">
                <a:solidFill>
                  <a:srgbClr val="000000"/>
                </a:solidFill>
              </a:rPr>
              <a:t>Game Developers Choice Online Award Winner (2011)</a:t>
            </a:r>
            <a:endParaRPr lang="en-US" sz="1400" kern="1200" dirty="0">
              <a:solidFill>
                <a:srgbClr val="000000"/>
              </a:solidFill>
            </a:endParaRPr>
          </a:p>
        </p:txBody>
      </p:sp>
      <p:cxnSp>
        <p:nvCxnSpPr>
          <p:cNvPr id="28" name="Straight Connector 27"/>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29" name="TextBox 28"/>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30" name="TextBox 29"/>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31" name="TextBox 30"/>
          <p:cNvSpPr txBox="1"/>
          <p:nvPr/>
        </p:nvSpPr>
        <p:spPr>
          <a:xfrm>
            <a:off x="5015996" y="6475685"/>
            <a:ext cx="1295400" cy="338554"/>
          </a:xfrm>
          <a:prstGeom prst="rect">
            <a:avLst/>
          </a:prstGeom>
          <a:noFill/>
        </p:spPr>
        <p:txBody>
          <a:bodyPr wrap="square" rtlCol="0">
            <a:spAutoFit/>
          </a:bodyPr>
          <a:lstStyle/>
          <a:p>
            <a:pPr algn="ctr"/>
            <a:r>
              <a:rPr lang="en-US" sz="1600" b="1" dirty="0" smtClean="0">
                <a:solidFill>
                  <a:srgbClr val="C31618"/>
                </a:solidFill>
              </a:rPr>
              <a:t>Companies</a:t>
            </a:r>
            <a:endParaRPr lang="en-US" sz="1600" b="1" dirty="0">
              <a:solidFill>
                <a:srgbClr val="C31618"/>
              </a:solidFill>
            </a:endParaRPr>
          </a:p>
        </p:txBody>
      </p:sp>
      <p:sp>
        <p:nvSpPr>
          <p:cNvPr id="32" name="TextBox 31"/>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Procedure</a:t>
            </a:r>
            <a:endParaRPr lang="en-US" sz="3200" dirty="0">
              <a:latin typeface="Arial" pitchFamily="34" charset="0"/>
              <a:cs typeface="Arial" pitchFamily="34" charset="0"/>
            </a:endParaRPr>
          </a:p>
        </p:txBody>
      </p:sp>
      <p:sp>
        <p:nvSpPr>
          <p:cNvPr id="2" name="TextBox 1"/>
          <p:cNvSpPr txBox="1"/>
          <p:nvPr/>
        </p:nvSpPr>
        <p:spPr>
          <a:xfrm>
            <a:off x="411480" y="5943600"/>
            <a:ext cx="8351520" cy="307777"/>
          </a:xfrm>
          <a:prstGeom prst="rect">
            <a:avLst/>
          </a:prstGeom>
          <a:noFill/>
          <a:ln w="3175">
            <a:solidFill>
              <a:schemeClr val="tx1"/>
            </a:solidFill>
          </a:ln>
        </p:spPr>
        <p:txBody>
          <a:bodyPr wrap="square" rtlCol="0">
            <a:spAutoFit/>
          </a:bodyPr>
          <a:lstStyle/>
          <a:p>
            <a:pPr algn="ctr"/>
            <a:r>
              <a:rPr lang="en-US" sz="1400" dirty="0" smtClean="0"/>
              <a:t>This procedure allowed us to most efficiently and effectively come up with clients and strategies </a:t>
            </a:r>
            <a:endParaRPr lang="en-US" sz="1400" dirty="0"/>
          </a:p>
        </p:txBody>
      </p:sp>
      <p:sp>
        <p:nvSpPr>
          <p:cNvPr id="19" name="TextBox 18"/>
          <p:cNvSpPr txBox="1"/>
          <p:nvPr/>
        </p:nvSpPr>
        <p:spPr>
          <a:xfrm>
            <a:off x="381000" y="2138080"/>
            <a:ext cx="2560320" cy="369332"/>
          </a:xfrm>
          <a:prstGeom prst="rect">
            <a:avLst/>
          </a:prstGeom>
          <a:solidFill>
            <a:srgbClr val="C31618"/>
          </a:solidFill>
        </p:spPr>
        <p:txBody>
          <a:bodyPr wrap="square" rtlCol="0">
            <a:spAutoFit/>
          </a:bodyPr>
          <a:lstStyle/>
          <a:p>
            <a:pPr algn="ctr"/>
            <a:r>
              <a:rPr lang="en-US" b="1" dirty="0" smtClean="0">
                <a:solidFill>
                  <a:schemeClr val="bg1"/>
                </a:solidFill>
              </a:rPr>
              <a:t>Database Research</a:t>
            </a:r>
            <a:endParaRPr lang="en-US" b="1" dirty="0">
              <a:solidFill>
                <a:schemeClr val="bg1"/>
              </a:solidFill>
            </a:endParaRPr>
          </a:p>
        </p:txBody>
      </p:sp>
      <p:sp>
        <p:nvSpPr>
          <p:cNvPr id="20" name="TextBox 19"/>
          <p:cNvSpPr txBox="1"/>
          <p:nvPr/>
        </p:nvSpPr>
        <p:spPr>
          <a:xfrm>
            <a:off x="381000" y="2507412"/>
            <a:ext cx="2560320" cy="1569660"/>
          </a:xfrm>
          <a:prstGeom prst="rect">
            <a:avLst/>
          </a:prstGeom>
          <a:solidFill>
            <a:srgbClr val="DDDDDD"/>
          </a:solidFill>
        </p:spPr>
        <p:txBody>
          <a:bodyPr wrap="square" rtlCol="0">
            <a:spAutoFit/>
          </a:bodyPr>
          <a:lstStyle/>
          <a:p>
            <a:r>
              <a:rPr lang="en-US" sz="1600" dirty="0" smtClean="0"/>
              <a:t>Researched different databases and contacted professors in order to better have an understanding of both the technology and the industry </a:t>
            </a:r>
          </a:p>
        </p:txBody>
      </p:sp>
      <p:cxnSp>
        <p:nvCxnSpPr>
          <p:cNvPr id="21" name="Straight Connector 20"/>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28" name="TextBox 27"/>
          <p:cNvSpPr txBox="1"/>
          <p:nvPr/>
        </p:nvSpPr>
        <p:spPr>
          <a:xfrm>
            <a:off x="914400" y="6475685"/>
            <a:ext cx="1295400" cy="584776"/>
          </a:xfrm>
          <a:prstGeom prst="rect">
            <a:avLst/>
          </a:prstGeom>
          <a:noFill/>
        </p:spPr>
        <p:txBody>
          <a:bodyPr wrap="square" rtlCol="0">
            <a:spAutoFit/>
          </a:bodyPr>
          <a:lstStyle/>
          <a:p>
            <a:pPr algn="ctr"/>
            <a:r>
              <a:rPr lang="en-US" sz="1600" b="1" dirty="0" smtClean="0">
                <a:solidFill>
                  <a:srgbClr val="C31618"/>
                </a:solidFill>
              </a:rPr>
              <a:t>Procedure </a:t>
            </a:r>
            <a:endParaRPr lang="en-US" sz="1600" b="1" dirty="0" smtClean="0">
              <a:solidFill>
                <a:srgbClr val="FF0000"/>
              </a:solidFill>
            </a:endParaRPr>
          </a:p>
          <a:p>
            <a:pPr algn="ctr"/>
            <a:endParaRPr lang="en-US" sz="1600" dirty="0"/>
          </a:p>
        </p:txBody>
      </p:sp>
      <p:sp>
        <p:nvSpPr>
          <p:cNvPr id="29" name="TextBox 28"/>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30" name="TextBox 29"/>
          <p:cNvSpPr txBox="1"/>
          <p:nvPr/>
        </p:nvSpPr>
        <p:spPr>
          <a:xfrm>
            <a:off x="5015996" y="6475685"/>
            <a:ext cx="1295400" cy="338554"/>
          </a:xfrm>
          <a:prstGeom prst="rect">
            <a:avLst/>
          </a:prstGeom>
          <a:noFill/>
        </p:spPr>
        <p:txBody>
          <a:bodyPr wrap="square" rtlCol="0">
            <a:spAutoFit/>
          </a:bodyPr>
          <a:lstStyle/>
          <a:p>
            <a:pPr algn="ctr"/>
            <a:r>
              <a:rPr lang="en-US" sz="1600" dirty="0" smtClean="0"/>
              <a:t>Companies</a:t>
            </a:r>
            <a:endParaRPr lang="en-US" sz="1600" dirty="0"/>
          </a:p>
        </p:txBody>
      </p:sp>
      <p:sp>
        <p:nvSpPr>
          <p:cNvPr id="31" name="TextBox 30"/>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sp>
        <p:nvSpPr>
          <p:cNvPr id="22" name="TextBox 21"/>
          <p:cNvSpPr txBox="1"/>
          <p:nvPr/>
        </p:nvSpPr>
        <p:spPr>
          <a:xfrm>
            <a:off x="3291840" y="2138080"/>
            <a:ext cx="2560320" cy="369332"/>
          </a:xfrm>
          <a:prstGeom prst="rect">
            <a:avLst/>
          </a:prstGeom>
          <a:solidFill>
            <a:srgbClr val="C31618"/>
          </a:solidFill>
        </p:spPr>
        <p:txBody>
          <a:bodyPr wrap="square" rtlCol="0">
            <a:spAutoFit/>
          </a:bodyPr>
          <a:lstStyle/>
          <a:p>
            <a:pPr algn="ctr"/>
            <a:r>
              <a:rPr lang="en-US" b="1" dirty="0" smtClean="0">
                <a:solidFill>
                  <a:schemeClr val="bg1"/>
                </a:solidFill>
              </a:rPr>
              <a:t>Data Acquisition</a:t>
            </a:r>
            <a:endParaRPr lang="en-US" b="1" dirty="0">
              <a:solidFill>
                <a:schemeClr val="bg1"/>
              </a:solidFill>
            </a:endParaRPr>
          </a:p>
        </p:txBody>
      </p:sp>
      <p:sp>
        <p:nvSpPr>
          <p:cNvPr id="26" name="TextBox 25"/>
          <p:cNvSpPr txBox="1"/>
          <p:nvPr/>
        </p:nvSpPr>
        <p:spPr>
          <a:xfrm>
            <a:off x="6228184" y="2138080"/>
            <a:ext cx="2560320" cy="369332"/>
          </a:xfrm>
          <a:prstGeom prst="rect">
            <a:avLst/>
          </a:prstGeom>
          <a:solidFill>
            <a:srgbClr val="C31618"/>
          </a:solidFill>
        </p:spPr>
        <p:txBody>
          <a:bodyPr wrap="square" rtlCol="0">
            <a:spAutoFit/>
          </a:bodyPr>
          <a:lstStyle/>
          <a:p>
            <a:pPr algn="ctr"/>
            <a:r>
              <a:rPr lang="en-US" b="1" dirty="0" smtClean="0">
                <a:solidFill>
                  <a:schemeClr val="bg1"/>
                </a:solidFill>
              </a:rPr>
              <a:t>Analysis</a:t>
            </a:r>
            <a:endParaRPr lang="en-US" b="1" dirty="0">
              <a:solidFill>
                <a:schemeClr val="bg1"/>
              </a:solidFill>
            </a:endParaRPr>
          </a:p>
        </p:txBody>
      </p:sp>
      <p:sp>
        <p:nvSpPr>
          <p:cNvPr id="27" name="TextBox 26"/>
          <p:cNvSpPr txBox="1"/>
          <p:nvPr/>
        </p:nvSpPr>
        <p:spPr>
          <a:xfrm>
            <a:off x="6228184" y="2507412"/>
            <a:ext cx="2560320" cy="1569660"/>
          </a:xfrm>
          <a:prstGeom prst="rect">
            <a:avLst/>
          </a:prstGeom>
          <a:solidFill>
            <a:srgbClr val="DDDDDD"/>
          </a:solidFill>
        </p:spPr>
        <p:txBody>
          <a:bodyPr wrap="square" rtlCol="0">
            <a:spAutoFit/>
          </a:bodyPr>
          <a:lstStyle/>
          <a:p>
            <a:r>
              <a:rPr lang="en-US" sz="1600" dirty="0" smtClean="0"/>
              <a:t>Analyzed both the data provided by the companies and the professor and our own insights to come up with several clients and use cases for </a:t>
            </a:r>
            <a:r>
              <a:rPr lang="en-US" sz="1600" dirty="0" err="1" smtClean="0"/>
              <a:t>Aerospike</a:t>
            </a:r>
            <a:endParaRPr lang="en-US" sz="1600" dirty="0" smtClean="0"/>
          </a:p>
        </p:txBody>
      </p:sp>
      <p:sp>
        <p:nvSpPr>
          <p:cNvPr id="24" name="TextBox 23"/>
          <p:cNvSpPr txBox="1"/>
          <p:nvPr/>
        </p:nvSpPr>
        <p:spPr>
          <a:xfrm>
            <a:off x="3307080" y="2507412"/>
            <a:ext cx="2560320" cy="1077218"/>
          </a:xfrm>
          <a:prstGeom prst="rect">
            <a:avLst/>
          </a:prstGeom>
          <a:solidFill>
            <a:srgbClr val="DDDDDD"/>
          </a:solidFill>
        </p:spPr>
        <p:txBody>
          <a:bodyPr wrap="square" rtlCol="0">
            <a:spAutoFit/>
          </a:bodyPr>
          <a:lstStyle/>
          <a:p>
            <a:r>
              <a:rPr lang="en-US" sz="1600" dirty="0"/>
              <a:t>Contacted different companies in the social gaming industry to ascertain their database needs </a:t>
            </a:r>
          </a:p>
        </p:txBody>
      </p:sp>
      <p:sp>
        <p:nvSpPr>
          <p:cNvPr id="3" name="Right Arrow 2"/>
          <p:cNvSpPr/>
          <p:nvPr/>
        </p:nvSpPr>
        <p:spPr>
          <a:xfrm>
            <a:off x="2894856" y="2583473"/>
            <a:ext cx="381000" cy="655330"/>
          </a:xfrm>
          <a:prstGeom prst="rightArrow">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25" name="Right Arrow 24"/>
          <p:cNvSpPr/>
          <p:nvPr/>
        </p:nvSpPr>
        <p:spPr>
          <a:xfrm>
            <a:off x="5847184" y="2583473"/>
            <a:ext cx="381000" cy="655330"/>
          </a:xfrm>
          <a:prstGeom prst="rightArrow">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Tree>
    <p:extLst>
      <p:ext uri="{BB962C8B-B14F-4D97-AF65-F5344CB8AC3E}">
        <p14:creationId xmlns:p14="http://schemas.microsoft.com/office/powerpoint/2010/main" val="19488209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6" name="Picture 2" descr="http://www.sv411.com/wp-content/uploads/aerospike-square1-640x75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Three Rings Database</a:t>
            </a:r>
            <a:endParaRPr lang="en-US" sz="3200" dirty="0">
              <a:latin typeface="Arial" pitchFamily="34" charset="0"/>
              <a:cs typeface="Arial" pitchFamily="34" charset="0"/>
            </a:endParaRPr>
          </a:p>
        </p:txBody>
      </p:sp>
      <p:sp>
        <p:nvSpPr>
          <p:cNvPr id="13" name="TextBox 12"/>
          <p:cNvSpPr txBox="1"/>
          <p:nvPr/>
        </p:nvSpPr>
        <p:spPr>
          <a:xfrm>
            <a:off x="394771" y="5977024"/>
            <a:ext cx="8351520" cy="307777"/>
          </a:xfrm>
          <a:prstGeom prst="rect">
            <a:avLst/>
          </a:prstGeom>
          <a:solidFill>
            <a:srgbClr val="C31618"/>
          </a:solidFill>
          <a:ln w="3175">
            <a:solidFill>
              <a:srgbClr val="C31618"/>
            </a:solidFill>
          </a:ln>
        </p:spPr>
        <p:txBody>
          <a:bodyPr wrap="square" rtlCol="0">
            <a:spAutoFit/>
          </a:bodyPr>
          <a:lstStyle/>
          <a:p>
            <a:pPr algn="ctr"/>
            <a:r>
              <a:rPr lang="en-US" sz="1400" dirty="0" smtClean="0">
                <a:solidFill>
                  <a:schemeClr val="bg1"/>
                </a:solidFill>
              </a:rPr>
              <a:t>Three Rings uses SQL for need of simplicity but wants to scale in future.</a:t>
            </a:r>
            <a:endParaRPr lang="en-US" sz="1400" dirty="0">
              <a:solidFill>
                <a:schemeClr val="bg1"/>
              </a:solidFill>
            </a:endParaRPr>
          </a:p>
        </p:txBody>
      </p:sp>
      <p:cxnSp>
        <p:nvCxnSpPr>
          <p:cNvPr id="21" name="Straight Connector 20"/>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23" name="TextBox 22"/>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26" name="TextBox 25"/>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27" name="TextBox 26"/>
          <p:cNvSpPr txBox="1"/>
          <p:nvPr/>
        </p:nvSpPr>
        <p:spPr>
          <a:xfrm>
            <a:off x="5015996" y="6475685"/>
            <a:ext cx="1295400" cy="338554"/>
          </a:xfrm>
          <a:prstGeom prst="rect">
            <a:avLst/>
          </a:prstGeom>
          <a:noFill/>
        </p:spPr>
        <p:txBody>
          <a:bodyPr wrap="square" rtlCol="0">
            <a:spAutoFit/>
          </a:bodyPr>
          <a:lstStyle/>
          <a:p>
            <a:pPr algn="ctr"/>
            <a:r>
              <a:rPr lang="en-US" sz="1600" b="1" dirty="0" smtClean="0">
                <a:solidFill>
                  <a:srgbClr val="C31618"/>
                </a:solidFill>
              </a:rPr>
              <a:t>Companies</a:t>
            </a:r>
            <a:endParaRPr lang="en-US" sz="1600" b="1" dirty="0">
              <a:solidFill>
                <a:srgbClr val="C31618"/>
              </a:solidFill>
            </a:endParaRPr>
          </a:p>
        </p:txBody>
      </p:sp>
      <p:sp>
        <p:nvSpPr>
          <p:cNvPr id="28" name="TextBox 27"/>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grpSp>
        <p:nvGrpSpPr>
          <p:cNvPr id="2" name="Group 33"/>
          <p:cNvGrpSpPr/>
          <p:nvPr/>
        </p:nvGrpSpPr>
        <p:grpSpPr>
          <a:xfrm>
            <a:off x="5548064" y="2619489"/>
            <a:ext cx="3200400" cy="1529591"/>
            <a:chOff x="4800600" y="3059668"/>
            <a:chExt cx="3200400" cy="1529591"/>
          </a:xfrm>
        </p:grpSpPr>
        <p:sp>
          <p:nvSpPr>
            <p:cNvPr id="30" name="TextBox 29"/>
            <p:cNvSpPr txBox="1"/>
            <p:nvPr/>
          </p:nvSpPr>
          <p:spPr>
            <a:xfrm>
              <a:off x="4800600" y="3419708"/>
              <a:ext cx="3200400" cy="1169551"/>
            </a:xfrm>
            <a:prstGeom prst="rect">
              <a:avLst/>
            </a:prstGeom>
            <a:solidFill>
              <a:srgbClr val="DDDDDD"/>
            </a:solidFill>
          </p:spPr>
          <p:txBody>
            <a:bodyPr wrap="square" rtlCol="0">
              <a:spAutoFit/>
            </a:bodyPr>
            <a:lstStyle/>
            <a:p>
              <a:pPr lvl="0">
                <a:buFont typeface="Arial"/>
                <a:buChar char="•"/>
              </a:pPr>
              <a:r>
                <a:rPr lang="en-US" sz="1400" dirty="0" smtClean="0"/>
                <a:t>Adherence to standards</a:t>
              </a:r>
            </a:p>
            <a:p>
              <a:pPr lvl="0">
                <a:buFont typeface="Arial"/>
                <a:buChar char="•"/>
              </a:pPr>
              <a:r>
                <a:rPr lang="en-US" sz="1400" dirty="0" smtClean="0"/>
                <a:t>Consistency of design</a:t>
              </a:r>
            </a:p>
            <a:p>
              <a:pPr lvl="0">
                <a:buFont typeface="Arial"/>
                <a:buChar char="•"/>
              </a:pPr>
              <a:r>
                <a:rPr lang="en-US" sz="1400" dirty="0" smtClean="0"/>
                <a:t>Performance</a:t>
              </a:r>
            </a:p>
            <a:p>
              <a:pPr lvl="0">
                <a:buFont typeface="Arial"/>
                <a:buChar char="•"/>
              </a:pPr>
              <a:r>
                <a:rPr lang="en-US" sz="1400" dirty="0" smtClean="0"/>
                <a:t>Steady improvement through years</a:t>
              </a:r>
            </a:p>
            <a:p>
              <a:pPr lvl="0">
                <a:buFont typeface="Arial"/>
                <a:buChar char="•"/>
              </a:pPr>
              <a:r>
                <a:rPr lang="en-US" sz="1400" dirty="0" smtClean="0"/>
                <a:t>Many versions</a:t>
              </a:r>
              <a:endParaRPr lang="en-US" sz="1400" dirty="0"/>
            </a:p>
          </p:txBody>
        </p:sp>
        <p:sp>
          <p:nvSpPr>
            <p:cNvPr id="31" name="TextBox 30"/>
            <p:cNvSpPr txBox="1"/>
            <p:nvPr/>
          </p:nvSpPr>
          <p:spPr>
            <a:xfrm>
              <a:off x="4800600" y="3059668"/>
              <a:ext cx="3200400" cy="369332"/>
            </a:xfrm>
            <a:prstGeom prst="rect">
              <a:avLst/>
            </a:prstGeom>
            <a:solidFill>
              <a:srgbClr val="C31618"/>
            </a:solidFill>
          </p:spPr>
          <p:txBody>
            <a:bodyPr wrap="square" rtlCol="0">
              <a:spAutoFit/>
            </a:bodyPr>
            <a:lstStyle/>
            <a:p>
              <a:pPr lvl="0" algn="ctr"/>
              <a:r>
                <a:rPr lang="en-US" b="1" dirty="0" err="1" smtClean="0">
                  <a:solidFill>
                    <a:srgbClr val="FFFFFF"/>
                  </a:solidFill>
                </a:rPr>
                <a:t>PostgreSQL</a:t>
              </a:r>
              <a:endParaRPr lang="en-US" b="1" dirty="0">
                <a:solidFill>
                  <a:srgbClr val="FFFFFF"/>
                </a:solidFill>
              </a:endParaRPr>
            </a:p>
          </p:txBody>
        </p:sp>
      </p:grpSp>
      <p:grpSp>
        <p:nvGrpSpPr>
          <p:cNvPr id="3" name="Group 38"/>
          <p:cNvGrpSpPr/>
          <p:nvPr/>
        </p:nvGrpSpPr>
        <p:grpSpPr>
          <a:xfrm>
            <a:off x="444624" y="2884820"/>
            <a:ext cx="3200400" cy="904220"/>
            <a:chOff x="228600" y="3962400"/>
            <a:chExt cx="3810000" cy="904220"/>
          </a:xfrm>
        </p:grpSpPr>
        <p:sp>
          <p:nvSpPr>
            <p:cNvPr id="29" name="TextBox 28"/>
            <p:cNvSpPr txBox="1"/>
            <p:nvPr/>
          </p:nvSpPr>
          <p:spPr>
            <a:xfrm>
              <a:off x="228600" y="3962400"/>
              <a:ext cx="3810000" cy="381000"/>
            </a:xfrm>
            <a:prstGeom prst="rect">
              <a:avLst/>
            </a:prstGeom>
            <a:solidFill>
              <a:srgbClr val="C31618"/>
            </a:solidFill>
          </p:spPr>
          <p:txBody>
            <a:bodyPr wrap="square" rtlCol="0">
              <a:spAutoFit/>
            </a:bodyPr>
            <a:lstStyle/>
            <a:p>
              <a:pPr lvl="0" algn="ctr"/>
              <a:r>
                <a:rPr lang="en-US" b="1" dirty="0" err="1" smtClean="0">
                  <a:solidFill>
                    <a:srgbClr val="FFFFFF"/>
                  </a:solidFill>
                </a:rPr>
                <a:t>MySQL</a:t>
              </a:r>
              <a:endParaRPr lang="en-US" b="1" dirty="0">
                <a:solidFill>
                  <a:srgbClr val="FFFFFF"/>
                </a:solidFill>
              </a:endParaRPr>
            </a:p>
          </p:txBody>
        </p:sp>
        <p:sp>
          <p:nvSpPr>
            <p:cNvPr id="32" name="TextBox 31"/>
            <p:cNvSpPr txBox="1"/>
            <p:nvPr/>
          </p:nvSpPr>
          <p:spPr>
            <a:xfrm>
              <a:off x="228600" y="4343400"/>
              <a:ext cx="3810000" cy="523220"/>
            </a:xfrm>
            <a:prstGeom prst="rect">
              <a:avLst/>
            </a:prstGeom>
            <a:solidFill>
              <a:srgbClr val="DDDDDD"/>
            </a:solidFill>
          </p:spPr>
          <p:txBody>
            <a:bodyPr wrap="square" rtlCol="0">
              <a:spAutoFit/>
            </a:bodyPr>
            <a:lstStyle/>
            <a:p>
              <a:pPr lvl="0">
                <a:buFont typeface="Arial"/>
                <a:buChar char="•"/>
              </a:pPr>
              <a:r>
                <a:rPr lang="en-US" sz="1400" dirty="0" smtClean="0"/>
                <a:t>Rampant JDBC bugs</a:t>
              </a:r>
            </a:p>
            <a:p>
              <a:pPr lvl="0">
                <a:buFont typeface="Arial"/>
                <a:buChar char="•"/>
              </a:pPr>
              <a:r>
                <a:rPr lang="en-US" sz="1400" dirty="0" smtClean="0"/>
                <a:t>Backward compatibility hacks</a:t>
              </a:r>
              <a:endParaRPr lang="en-US" sz="1400" dirty="0"/>
            </a:p>
          </p:txBody>
        </p:sp>
      </p:grpSp>
      <p:grpSp>
        <p:nvGrpSpPr>
          <p:cNvPr id="4" name="Group 35"/>
          <p:cNvGrpSpPr/>
          <p:nvPr/>
        </p:nvGrpSpPr>
        <p:grpSpPr>
          <a:xfrm>
            <a:off x="457199" y="1052736"/>
            <a:ext cx="8289091" cy="1411855"/>
            <a:chOff x="762000" y="1143001"/>
            <a:chExt cx="3810000" cy="1645189"/>
          </a:xfrm>
        </p:grpSpPr>
        <p:grpSp>
          <p:nvGrpSpPr>
            <p:cNvPr id="7" name="Group 14"/>
            <p:cNvGrpSpPr/>
            <p:nvPr/>
          </p:nvGrpSpPr>
          <p:grpSpPr>
            <a:xfrm>
              <a:off x="762000" y="1143001"/>
              <a:ext cx="3810000" cy="685799"/>
              <a:chOff x="29" y="319266"/>
              <a:chExt cx="2848570" cy="374400"/>
            </a:xfrm>
          </p:grpSpPr>
          <p:sp>
            <p:nvSpPr>
              <p:cNvPr id="19" name="Rectangle 18"/>
              <p:cNvSpPr/>
              <p:nvPr/>
            </p:nvSpPr>
            <p:spPr>
              <a:xfrm>
                <a:off x="29" y="319266"/>
                <a:ext cx="2848570" cy="263984"/>
              </a:xfrm>
              <a:prstGeom prst="rect">
                <a:avLst/>
              </a:prstGeom>
              <a:solidFill>
                <a:srgbClr val="B50214"/>
              </a:solidFill>
            </p:spPr>
            <p:style>
              <a:lnRef idx="1">
                <a:schemeClr val="accent2">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sp>
          <p:sp>
            <p:nvSpPr>
              <p:cNvPr id="20" name="Rectangle 19"/>
              <p:cNvSpPr/>
              <p:nvPr/>
            </p:nvSpPr>
            <p:spPr>
              <a:xfrm>
                <a:off x="29" y="319266"/>
                <a:ext cx="2848570" cy="374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en-US" b="1" kern="1200" dirty="0" smtClean="0"/>
                  <a:t>General Information</a:t>
                </a:r>
                <a:endParaRPr lang="en-US" b="1" kern="1200" dirty="0"/>
              </a:p>
            </p:txBody>
          </p:sp>
        </p:grpSp>
        <p:sp>
          <p:nvSpPr>
            <p:cNvPr id="33" name="TextBox 32"/>
            <p:cNvSpPr txBox="1"/>
            <p:nvPr/>
          </p:nvSpPr>
          <p:spPr>
            <a:xfrm>
              <a:off x="762000" y="1676400"/>
              <a:ext cx="3810000" cy="1111790"/>
            </a:xfrm>
            <a:prstGeom prst="rect">
              <a:avLst/>
            </a:prstGeom>
            <a:solidFill>
              <a:srgbClr val="DDDDDD"/>
            </a:solidFill>
          </p:spPr>
          <p:txBody>
            <a:bodyPr wrap="square" rtlCol="0">
              <a:spAutoFit/>
            </a:bodyPr>
            <a:lstStyle/>
            <a:p>
              <a:pPr lvl="0">
                <a:buFont typeface="Arial"/>
                <a:buChar char="•"/>
              </a:pPr>
              <a:r>
                <a:rPr lang="en-US" sz="1400" dirty="0" smtClean="0"/>
                <a:t>Policy: small need for relational databases</a:t>
              </a:r>
            </a:p>
            <a:p>
              <a:pPr lvl="0">
                <a:buFont typeface="Arial"/>
                <a:buChar char="•"/>
              </a:pPr>
              <a:r>
                <a:rPr lang="en-US" sz="1400" dirty="0" smtClean="0"/>
                <a:t>Future: host different tables on different database servers</a:t>
              </a:r>
            </a:p>
            <a:p>
              <a:pPr lvl="0">
                <a:buFont typeface="Arial"/>
                <a:buChar char="•"/>
              </a:pPr>
              <a:r>
                <a:rPr lang="en-US" sz="1400" dirty="0" smtClean="0"/>
                <a:t>Prefer SQL over </a:t>
              </a:r>
              <a:r>
                <a:rPr lang="en-US" sz="1400" dirty="0" err="1" smtClean="0"/>
                <a:t>NoSQL</a:t>
              </a:r>
              <a:r>
                <a:rPr lang="en-US" sz="1400" dirty="0" smtClean="0"/>
                <a:t>: transparent and structured command line access to data</a:t>
              </a:r>
            </a:p>
            <a:p>
              <a:pPr lvl="0">
                <a:buFont typeface="Arial"/>
                <a:buChar char="•"/>
              </a:pPr>
              <a:r>
                <a:rPr lang="en-US" sz="1400" dirty="0" smtClean="0"/>
                <a:t>Open to technology shift if </a:t>
              </a:r>
              <a:r>
                <a:rPr lang="en-US" sz="1400" dirty="0" smtClean="0"/>
                <a:t>needed</a:t>
              </a:r>
              <a:endParaRPr lang="en-US" sz="1400" dirty="0"/>
            </a:p>
          </p:txBody>
        </p:sp>
      </p:grpSp>
      <p:sp>
        <p:nvSpPr>
          <p:cNvPr id="37" name="Right Arrow 36"/>
          <p:cNvSpPr/>
          <p:nvPr/>
        </p:nvSpPr>
        <p:spPr>
          <a:xfrm>
            <a:off x="3996680" y="3043808"/>
            <a:ext cx="1295400" cy="457200"/>
          </a:xfrm>
          <a:prstGeom prst="rightArrow">
            <a:avLst/>
          </a:prstGeom>
          <a:solidFill>
            <a:srgbClr val="C316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3996680" y="2891408"/>
            <a:ext cx="1219200" cy="307777"/>
          </a:xfrm>
          <a:prstGeom prst="rect">
            <a:avLst/>
          </a:prstGeom>
          <a:noFill/>
        </p:spPr>
        <p:txBody>
          <a:bodyPr wrap="square" rtlCol="0">
            <a:spAutoFit/>
          </a:bodyPr>
          <a:lstStyle/>
          <a:p>
            <a:r>
              <a:rPr lang="en-US" sz="1400" dirty="0" smtClean="0"/>
              <a:t>Changed to</a:t>
            </a:r>
            <a:endParaRPr lang="en-US" sz="1400" dirty="0"/>
          </a:p>
        </p:txBody>
      </p:sp>
      <p:grpSp>
        <p:nvGrpSpPr>
          <p:cNvPr id="8" name="Group 41"/>
          <p:cNvGrpSpPr/>
          <p:nvPr/>
        </p:nvGrpSpPr>
        <p:grpSpPr>
          <a:xfrm>
            <a:off x="457200" y="4291280"/>
            <a:ext cx="8289090" cy="1323439"/>
            <a:chOff x="411480" y="1219200"/>
            <a:chExt cx="3931920" cy="1323439"/>
          </a:xfrm>
        </p:grpSpPr>
        <p:sp>
          <p:nvSpPr>
            <p:cNvPr id="40" name="TextBox 39"/>
            <p:cNvSpPr txBox="1"/>
            <p:nvPr/>
          </p:nvSpPr>
          <p:spPr>
            <a:xfrm>
              <a:off x="411480" y="1219200"/>
              <a:ext cx="3931920" cy="369332"/>
            </a:xfrm>
            <a:prstGeom prst="rect">
              <a:avLst/>
            </a:prstGeom>
            <a:solidFill>
              <a:srgbClr val="C31618"/>
            </a:solidFill>
          </p:spPr>
          <p:txBody>
            <a:bodyPr wrap="square" rtlCol="0">
              <a:spAutoFit/>
            </a:bodyPr>
            <a:lstStyle/>
            <a:p>
              <a:pPr algn="ctr"/>
              <a:r>
                <a:rPr lang="en-US" b="1" dirty="0" smtClean="0">
                  <a:solidFill>
                    <a:schemeClr val="bg1"/>
                  </a:solidFill>
                </a:rPr>
                <a:t>How does </a:t>
              </a:r>
              <a:r>
                <a:rPr lang="en-US" b="1" dirty="0" err="1" smtClean="0">
                  <a:solidFill>
                    <a:schemeClr val="bg1"/>
                  </a:solidFill>
                </a:rPr>
                <a:t>Aerospike</a:t>
              </a:r>
              <a:r>
                <a:rPr lang="en-US" b="1" dirty="0" smtClean="0">
                  <a:solidFill>
                    <a:schemeClr val="bg1"/>
                  </a:solidFill>
                </a:rPr>
                <a:t> Fit into this?</a:t>
              </a:r>
              <a:endParaRPr lang="en-US" b="1" dirty="0">
                <a:solidFill>
                  <a:schemeClr val="bg1"/>
                </a:solidFill>
              </a:endParaRPr>
            </a:p>
          </p:txBody>
        </p:sp>
        <p:sp>
          <p:nvSpPr>
            <p:cNvPr id="41" name="TextBox 40"/>
            <p:cNvSpPr txBox="1"/>
            <p:nvPr/>
          </p:nvSpPr>
          <p:spPr>
            <a:xfrm>
              <a:off x="411480" y="1588532"/>
              <a:ext cx="3931920" cy="954107"/>
            </a:xfrm>
            <a:prstGeom prst="rect">
              <a:avLst/>
            </a:prstGeom>
            <a:solidFill>
              <a:srgbClr val="DDDDDD"/>
            </a:solidFill>
          </p:spPr>
          <p:txBody>
            <a:bodyPr wrap="square" rtlCol="0">
              <a:spAutoFit/>
            </a:bodyPr>
            <a:lstStyle/>
            <a:p>
              <a:pPr marL="285750" indent="-285750">
                <a:buFont typeface="Arial" pitchFamily="34" charset="0"/>
                <a:buChar char="•"/>
              </a:pPr>
              <a:r>
                <a:rPr lang="en-US" sz="1400" dirty="0" smtClean="0"/>
                <a:t>Being </a:t>
              </a:r>
              <a:r>
                <a:rPr lang="en-US" sz="1400" dirty="0" err="1" smtClean="0"/>
                <a:t>NoSQL</a:t>
              </a:r>
              <a:r>
                <a:rPr lang="en-US" sz="1400" dirty="0" smtClean="0"/>
                <a:t>, it does not require JDBC. </a:t>
              </a:r>
            </a:p>
            <a:p>
              <a:pPr marL="285750" indent="-285750">
                <a:buFont typeface="Arial" pitchFamily="34" charset="0"/>
                <a:buChar char="•"/>
              </a:pPr>
              <a:r>
                <a:rPr lang="en-US" sz="1400" dirty="0" smtClean="0"/>
                <a:t>If it can provide backward compatibility, could be a </a:t>
              </a:r>
              <a:r>
                <a:rPr lang="en-US" sz="1400" dirty="0" err="1" smtClean="0"/>
                <a:t>Postgres</a:t>
              </a:r>
              <a:r>
                <a:rPr lang="en-US" sz="1400" dirty="0" smtClean="0"/>
                <a:t> alternative</a:t>
              </a:r>
            </a:p>
            <a:p>
              <a:pPr marL="285750" indent="-285750">
                <a:buFont typeface="Arial" pitchFamily="34" charset="0"/>
                <a:buChar char="•"/>
              </a:pPr>
              <a:r>
                <a:rPr lang="en-US" sz="1400" dirty="0" smtClean="0"/>
                <a:t>Performance!</a:t>
              </a:r>
            </a:p>
          </p:txBody>
        </p:sp>
      </p:grpSp>
    </p:spTree>
    <p:extLst>
      <p:ext uri="{BB962C8B-B14F-4D97-AF65-F5344CB8AC3E}">
        <p14:creationId xmlns:p14="http://schemas.microsoft.com/office/powerpoint/2010/main" val="28279062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6" name="Picture 2" descr="http://www.sv411.com/wp-content/uploads/aerospike-square1-640x75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Three Rings Database</a:t>
            </a:r>
            <a:endParaRPr lang="en-US" sz="3200" dirty="0">
              <a:latin typeface="Arial" pitchFamily="34" charset="0"/>
              <a:cs typeface="Arial" pitchFamily="34" charset="0"/>
            </a:endParaRPr>
          </a:p>
        </p:txBody>
      </p:sp>
      <p:sp>
        <p:nvSpPr>
          <p:cNvPr id="13" name="TextBox 12"/>
          <p:cNvSpPr txBox="1"/>
          <p:nvPr/>
        </p:nvSpPr>
        <p:spPr>
          <a:xfrm>
            <a:off x="394771" y="5977024"/>
            <a:ext cx="8351520" cy="307777"/>
          </a:xfrm>
          <a:prstGeom prst="rect">
            <a:avLst/>
          </a:prstGeom>
          <a:solidFill>
            <a:srgbClr val="C31618"/>
          </a:solidFill>
          <a:ln w="3175">
            <a:solidFill>
              <a:srgbClr val="C31618"/>
            </a:solidFill>
          </a:ln>
        </p:spPr>
        <p:txBody>
          <a:bodyPr wrap="square" rtlCol="0">
            <a:spAutoFit/>
          </a:bodyPr>
          <a:lstStyle/>
          <a:p>
            <a:pPr algn="ctr"/>
            <a:r>
              <a:rPr lang="en-US" sz="1400" dirty="0" smtClean="0">
                <a:solidFill>
                  <a:schemeClr val="bg1"/>
                </a:solidFill>
              </a:rPr>
              <a:t>Three Rings provides a number of use cases for </a:t>
            </a:r>
            <a:r>
              <a:rPr lang="en-US" sz="1400" dirty="0" err="1" smtClean="0">
                <a:solidFill>
                  <a:schemeClr val="bg1"/>
                </a:solidFill>
              </a:rPr>
              <a:t>Aerospike</a:t>
            </a:r>
            <a:r>
              <a:rPr lang="en-US" sz="1400" dirty="0" smtClean="0">
                <a:solidFill>
                  <a:schemeClr val="bg1"/>
                </a:solidFill>
              </a:rPr>
              <a:t>.</a:t>
            </a:r>
            <a:endParaRPr lang="en-US" sz="1400" dirty="0">
              <a:solidFill>
                <a:schemeClr val="bg1"/>
              </a:solidFill>
            </a:endParaRPr>
          </a:p>
        </p:txBody>
      </p:sp>
      <p:cxnSp>
        <p:nvCxnSpPr>
          <p:cNvPr id="15" name="Straight Connector 14"/>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16" name="TextBox 15"/>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19" name="TextBox 18"/>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20" name="TextBox 19"/>
          <p:cNvSpPr txBox="1"/>
          <p:nvPr/>
        </p:nvSpPr>
        <p:spPr>
          <a:xfrm>
            <a:off x="5015996" y="6475685"/>
            <a:ext cx="1295400" cy="338554"/>
          </a:xfrm>
          <a:prstGeom prst="rect">
            <a:avLst/>
          </a:prstGeom>
          <a:noFill/>
        </p:spPr>
        <p:txBody>
          <a:bodyPr wrap="square" rtlCol="0">
            <a:spAutoFit/>
          </a:bodyPr>
          <a:lstStyle/>
          <a:p>
            <a:pPr algn="ctr"/>
            <a:r>
              <a:rPr lang="en-US" sz="1600" b="1" dirty="0" smtClean="0">
                <a:solidFill>
                  <a:srgbClr val="C31618"/>
                </a:solidFill>
              </a:rPr>
              <a:t>Companies</a:t>
            </a:r>
            <a:endParaRPr lang="en-US" sz="1600" b="1" dirty="0">
              <a:solidFill>
                <a:srgbClr val="C31618"/>
              </a:solidFill>
            </a:endParaRPr>
          </a:p>
        </p:txBody>
      </p:sp>
      <p:sp>
        <p:nvSpPr>
          <p:cNvPr id="21" name="TextBox 20"/>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grpSp>
        <p:nvGrpSpPr>
          <p:cNvPr id="2" name="Group 28"/>
          <p:cNvGrpSpPr/>
          <p:nvPr/>
        </p:nvGrpSpPr>
        <p:grpSpPr>
          <a:xfrm>
            <a:off x="4572000" y="1066800"/>
            <a:ext cx="3810000" cy="2196882"/>
            <a:chOff x="228600" y="3962400"/>
            <a:chExt cx="3810000" cy="2196882"/>
          </a:xfrm>
        </p:grpSpPr>
        <p:sp>
          <p:nvSpPr>
            <p:cNvPr id="22" name="TextBox 21"/>
            <p:cNvSpPr txBox="1"/>
            <p:nvPr/>
          </p:nvSpPr>
          <p:spPr>
            <a:xfrm>
              <a:off x="228600" y="3962400"/>
              <a:ext cx="3810000" cy="369332"/>
            </a:xfrm>
            <a:prstGeom prst="rect">
              <a:avLst/>
            </a:prstGeom>
            <a:solidFill>
              <a:srgbClr val="C31618"/>
            </a:solidFill>
          </p:spPr>
          <p:txBody>
            <a:bodyPr wrap="square" rtlCol="0">
              <a:spAutoFit/>
            </a:bodyPr>
            <a:lstStyle/>
            <a:p>
              <a:pPr algn="ctr"/>
              <a:r>
                <a:rPr lang="en-US" b="1" dirty="0" smtClean="0">
                  <a:solidFill>
                    <a:srgbClr val="FFFFFF"/>
                  </a:solidFill>
                </a:rPr>
                <a:t>Latency</a:t>
              </a:r>
            </a:p>
            <a:p>
              <a:pPr lvl="0" algn="ctr"/>
              <a:endParaRPr lang="en-US" dirty="0">
                <a:solidFill>
                  <a:srgbClr val="FFFFFF"/>
                </a:solidFill>
              </a:endParaRPr>
            </a:p>
          </p:txBody>
        </p:sp>
        <p:sp>
          <p:nvSpPr>
            <p:cNvPr id="23" name="TextBox 22"/>
            <p:cNvSpPr txBox="1"/>
            <p:nvPr/>
          </p:nvSpPr>
          <p:spPr>
            <a:xfrm>
              <a:off x="228600" y="4343400"/>
              <a:ext cx="3810000" cy="1815882"/>
            </a:xfrm>
            <a:prstGeom prst="rect">
              <a:avLst/>
            </a:prstGeom>
            <a:solidFill>
              <a:srgbClr val="DDDDDD"/>
            </a:solidFill>
          </p:spPr>
          <p:txBody>
            <a:bodyPr wrap="square" rtlCol="0">
              <a:spAutoFit/>
            </a:bodyPr>
            <a:lstStyle/>
            <a:p>
              <a:pPr lvl="0">
                <a:buFont typeface="Arial"/>
                <a:buChar char="•"/>
              </a:pPr>
              <a:r>
                <a:rPr lang="en-US" sz="1400" dirty="0" smtClean="0"/>
                <a:t>Interested in low latency</a:t>
              </a:r>
            </a:p>
            <a:p>
              <a:pPr lvl="0">
                <a:buFont typeface="Arial"/>
                <a:buChar char="•"/>
              </a:pPr>
              <a:r>
                <a:rPr lang="en-US" sz="1400" dirty="0" smtClean="0"/>
                <a:t>Easy for database to get saturated DB disks, but bypassing the issue with Amazon EC2: SSD based sequential I/O performance</a:t>
              </a:r>
            </a:p>
            <a:p>
              <a:pPr lvl="0">
                <a:buFont typeface="Arial"/>
                <a:buChar char="•"/>
              </a:pPr>
              <a:r>
                <a:rPr lang="en-US" sz="1400" dirty="0" smtClean="0"/>
                <a:t>Main consideration: responsiveness to user</a:t>
              </a:r>
            </a:p>
            <a:p>
              <a:pPr lvl="0">
                <a:buFont typeface="Arial"/>
                <a:buChar char="•"/>
              </a:pPr>
              <a:r>
                <a:rPr lang="en-US" sz="1400" dirty="0" smtClean="0"/>
                <a:t>Interested in </a:t>
              </a:r>
              <a:r>
                <a:rPr lang="en-US" sz="1400" dirty="0" err="1" smtClean="0"/>
                <a:t>SSDs</a:t>
              </a:r>
              <a:r>
                <a:rPr lang="en-US" sz="1400" dirty="0" smtClean="0"/>
                <a:t>.</a:t>
              </a:r>
            </a:p>
            <a:p>
              <a:pPr lvl="0">
                <a:buFont typeface="Arial"/>
                <a:buChar char="•"/>
              </a:pPr>
              <a:r>
                <a:rPr lang="en-US" sz="1400" dirty="0" smtClean="0"/>
                <a:t>Looked at Cassandra, </a:t>
              </a:r>
              <a:r>
                <a:rPr lang="en-US" sz="1400" dirty="0" err="1" smtClean="0"/>
                <a:t>DynamoDB</a:t>
              </a:r>
              <a:r>
                <a:rPr lang="en-US" sz="1400" dirty="0" smtClean="0"/>
                <a:t>: both appealing</a:t>
              </a:r>
            </a:p>
            <a:p>
              <a:pPr lvl="0">
                <a:buFont typeface="Arial"/>
                <a:buChar char="•"/>
              </a:pPr>
              <a:r>
                <a:rPr lang="en-US" sz="1400" dirty="0" smtClean="0"/>
                <a:t>Investing in new technology not justified</a:t>
              </a:r>
            </a:p>
          </p:txBody>
        </p:sp>
      </p:grpSp>
      <p:grpSp>
        <p:nvGrpSpPr>
          <p:cNvPr id="3" name="Group 27"/>
          <p:cNvGrpSpPr/>
          <p:nvPr/>
        </p:nvGrpSpPr>
        <p:grpSpPr>
          <a:xfrm>
            <a:off x="4572000" y="3962400"/>
            <a:ext cx="3810000" cy="1550551"/>
            <a:chOff x="4876800" y="152400"/>
            <a:chExt cx="3810000" cy="1550551"/>
          </a:xfrm>
        </p:grpSpPr>
        <p:sp>
          <p:nvSpPr>
            <p:cNvPr id="24" name="TextBox 23"/>
            <p:cNvSpPr txBox="1"/>
            <p:nvPr/>
          </p:nvSpPr>
          <p:spPr>
            <a:xfrm>
              <a:off x="4876800" y="533400"/>
              <a:ext cx="3810000" cy="1169551"/>
            </a:xfrm>
            <a:prstGeom prst="rect">
              <a:avLst/>
            </a:prstGeom>
            <a:solidFill>
              <a:srgbClr val="DDDDDD"/>
            </a:solidFill>
          </p:spPr>
          <p:txBody>
            <a:bodyPr wrap="square" rtlCol="0">
              <a:spAutoFit/>
            </a:bodyPr>
            <a:lstStyle/>
            <a:p>
              <a:pPr lvl="0">
                <a:buFont typeface="Arial"/>
                <a:buChar char="•"/>
              </a:pPr>
              <a:r>
                <a:rPr lang="en-US" sz="1400" dirty="0" smtClean="0"/>
                <a:t>Experience I/O bottlenecks</a:t>
              </a:r>
            </a:p>
            <a:p>
              <a:pPr lvl="0">
                <a:buFont typeface="Arial"/>
                <a:buChar char="•"/>
              </a:pPr>
              <a:r>
                <a:rPr lang="en-US" sz="1400" dirty="0" smtClean="0"/>
                <a:t>Available I/O bandwidth not yet saturated, but possible in the future </a:t>
              </a:r>
            </a:p>
            <a:p>
              <a:pPr lvl="0">
                <a:buFont typeface="Arial"/>
                <a:buChar char="•"/>
              </a:pPr>
              <a:r>
                <a:rPr lang="en-US" sz="1400" dirty="0" smtClean="0"/>
                <a:t>Lot of writing, so throughput crucial</a:t>
              </a:r>
            </a:p>
            <a:p>
              <a:pPr lvl="0">
                <a:buFont typeface="Arial"/>
                <a:buChar char="•"/>
              </a:pPr>
              <a:r>
                <a:rPr lang="en-US" sz="1400" dirty="0" err="1" smtClean="0"/>
                <a:t>Aerospike</a:t>
              </a:r>
              <a:r>
                <a:rPr lang="en-US" sz="1400" dirty="0" smtClean="0"/>
                <a:t>: 10X performance advantage</a:t>
              </a:r>
              <a:endParaRPr lang="en-US" sz="1400" dirty="0"/>
            </a:p>
          </p:txBody>
        </p:sp>
        <p:sp>
          <p:nvSpPr>
            <p:cNvPr id="26" name="TextBox 25"/>
            <p:cNvSpPr txBox="1"/>
            <p:nvPr/>
          </p:nvSpPr>
          <p:spPr>
            <a:xfrm>
              <a:off x="4876800" y="152400"/>
              <a:ext cx="3810000" cy="369332"/>
            </a:xfrm>
            <a:prstGeom prst="rect">
              <a:avLst/>
            </a:prstGeom>
            <a:solidFill>
              <a:srgbClr val="C31618"/>
            </a:solidFill>
          </p:spPr>
          <p:txBody>
            <a:bodyPr wrap="square" rtlCol="0">
              <a:spAutoFit/>
            </a:bodyPr>
            <a:lstStyle/>
            <a:p>
              <a:pPr algn="ctr"/>
              <a:r>
                <a:rPr lang="en-US" b="1" dirty="0" smtClean="0">
                  <a:solidFill>
                    <a:srgbClr val="FFFFFF"/>
                  </a:solidFill>
                </a:rPr>
                <a:t>Throughput</a:t>
              </a:r>
            </a:p>
            <a:p>
              <a:pPr lvl="0" algn="ctr"/>
              <a:endParaRPr lang="en-US" dirty="0">
                <a:solidFill>
                  <a:srgbClr val="FFFFFF"/>
                </a:solidFill>
              </a:endParaRPr>
            </a:p>
          </p:txBody>
        </p:sp>
      </p:grpSp>
      <p:grpSp>
        <p:nvGrpSpPr>
          <p:cNvPr id="4" name="Group 29"/>
          <p:cNvGrpSpPr/>
          <p:nvPr/>
        </p:nvGrpSpPr>
        <p:grpSpPr>
          <a:xfrm>
            <a:off x="533400" y="1066800"/>
            <a:ext cx="3810000" cy="2425243"/>
            <a:chOff x="533400" y="1219200"/>
            <a:chExt cx="3810000" cy="2425243"/>
          </a:xfrm>
        </p:grpSpPr>
        <p:sp>
          <p:nvSpPr>
            <p:cNvPr id="25" name="TextBox 24"/>
            <p:cNvSpPr txBox="1"/>
            <p:nvPr/>
          </p:nvSpPr>
          <p:spPr>
            <a:xfrm>
              <a:off x="533400" y="1613118"/>
              <a:ext cx="3810000" cy="2031325"/>
            </a:xfrm>
            <a:prstGeom prst="rect">
              <a:avLst/>
            </a:prstGeom>
            <a:solidFill>
              <a:srgbClr val="DDDDDD"/>
            </a:solidFill>
          </p:spPr>
          <p:txBody>
            <a:bodyPr wrap="square" rtlCol="0">
              <a:spAutoFit/>
            </a:bodyPr>
            <a:lstStyle/>
            <a:p>
              <a:pPr lvl="0">
                <a:buFont typeface="Arial"/>
                <a:buChar char="•"/>
              </a:pPr>
              <a:r>
                <a:rPr lang="en-US" sz="1400" dirty="0" smtClean="0"/>
                <a:t>Want to scale easily in future: host different tables on different database servers</a:t>
              </a:r>
            </a:p>
            <a:p>
              <a:pPr lvl="0">
                <a:buFont typeface="Arial"/>
                <a:buChar char="•"/>
              </a:pPr>
              <a:r>
                <a:rPr lang="en-US" sz="1400" dirty="0" smtClean="0"/>
                <a:t>No need for scalability yet in relation to user base size. Possible in future.</a:t>
              </a:r>
            </a:p>
            <a:p>
              <a:pPr lvl="0">
                <a:buFont typeface="Arial"/>
                <a:buChar char="•"/>
              </a:pPr>
              <a:r>
                <a:rPr lang="en-US" sz="1400" dirty="0" smtClean="0"/>
                <a:t>Had to curtail design in the past so that it is not database-intensive</a:t>
              </a:r>
            </a:p>
            <a:p>
              <a:pPr lvl="0">
                <a:buFont typeface="Arial"/>
                <a:buChar char="•"/>
              </a:pPr>
              <a:r>
                <a:rPr lang="en-US" sz="1400" dirty="0" smtClean="0"/>
                <a:t>Did not have to make crucial changes that database could not handle: could occur in future.</a:t>
              </a:r>
            </a:p>
            <a:p>
              <a:pPr lvl="0"/>
              <a:endParaRPr lang="en-US" sz="1400" dirty="0"/>
            </a:p>
          </p:txBody>
        </p:sp>
        <p:sp>
          <p:nvSpPr>
            <p:cNvPr id="27" name="TextBox 26"/>
            <p:cNvSpPr txBox="1"/>
            <p:nvPr/>
          </p:nvSpPr>
          <p:spPr>
            <a:xfrm>
              <a:off x="533400" y="1219200"/>
              <a:ext cx="3810000" cy="369332"/>
            </a:xfrm>
            <a:prstGeom prst="rect">
              <a:avLst/>
            </a:prstGeom>
            <a:solidFill>
              <a:srgbClr val="C31618"/>
            </a:solidFill>
          </p:spPr>
          <p:txBody>
            <a:bodyPr wrap="square" rtlCol="0">
              <a:spAutoFit/>
            </a:bodyPr>
            <a:lstStyle/>
            <a:p>
              <a:pPr lvl="0" algn="ctr"/>
              <a:r>
                <a:rPr lang="en-US" b="1" dirty="0" smtClean="0">
                  <a:solidFill>
                    <a:srgbClr val="FFFFFF"/>
                  </a:solidFill>
                </a:rPr>
                <a:t>Scalability</a:t>
              </a:r>
              <a:endParaRPr lang="en-US" b="1" dirty="0">
                <a:solidFill>
                  <a:srgbClr val="FFFFFF"/>
                </a:solidFill>
              </a:endParaRPr>
            </a:p>
          </p:txBody>
        </p:sp>
      </p:grpSp>
      <p:grpSp>
        <p:nvGrpSpPr>
          <p:cNvPr id="7" name="Group 32"/>
          <p:cNvGrpSpPr/>
          <p:nvPr/>
        </p:nvGrpSpPr>
        <p:grpSpPr>
          <a:xfrm>
            <a:off x="457200" y="3733800"/>
            <a:ext cx="3931920" cy="1969770"/>
            <a:chOff x="411480" y="1219200"/>
            <a:chExt cx="3931920" cy="1969770"/>
          </a:xfrm>
        </p:grpSpPr>
        <p:sp>
          <p:nvSpPr>
            <p:cNvPr id="31" name="TextBox 30"/>
            <p:cNvSpPr txBox="1"/>
            <p:nvPr/>
          </p:nvSpPr>
          <p:spPr>
            <a:xfrm>
              <a:off x="411480" y="1219200"/>
              <a:ext cx="3931920" cy="369332"/>
            </a:xfrm>
            <a:prstGeom prst="rect">
              <a:avLst/>
            </a:prstGeom>
            <a:solidFill>
              <a:srgbClr val="C31618"/>
            </a:solidFill>
          </p:spPr>
          <p:txBody>
            <a:bodyPr wrap="square" rtlCol="0">
              <a:spAutoFit/>
            </a:bodyPr>
            <a:lstStyle/>
            <a:p>
              <a:pPr algn="ctr"/>
              <a:r>
                <a:rPr lang="en-US" b="1" dirty="0" smtClean="0">
                  <a:solidFill>
                    <a:schemeClr val="bg1"/>
                  </a:solidFill>
                </a:rPr>
                <a:t>Real-Time &amp; Others</a:t>
              </a:r>
              <a:endParaRPr lang="en-US" b="1" dirty="0">
                <a:solidFill>
                  <a:schemeClr val="bg1"/>
                </a:solidFill>
              </a:endParaRPr>
            </a:p>
          </p:txBody>
        </p:sp>
        <p:sp>
          <p:nvSpPr>
            <p:cNvPr id="32" name="TextBox 31"/>
            <p:cNvSpPr txBox="1"/>
            <p:nvPr/>
          </p:nvSpPr>
          <p:spPr>
            <a:xfrm>
              <a:off x="411480" y="1588532"/>
              <a:ext cx="3931920" cy="1600438"/>
            </a:xfrm>
            <a:prstGeom prst="rect">
              <a:avLst/>
            </a:prstGeom>
            <a:solidFill>
              <a:srgbClr val="DDDDDD"/>
            </a:solidFill>
          </p:spPr>
          <p:txBody>
            <a:bodyPr wrap="square" rtlCol="0">
              <a:spAutoFit/>
            </a:bodyPr>
            <a:lstStyle/>
            <a:p>
              <a:pPr marL="285750" indent="-285750">
                <a:buFont typeface="Arial" pitchFamily="34" charset="0"/>
                <a:buChar char="•"/>
              </a:pPr>
              <a:r>
                <a:rPr lang="en-US" sz="1400" dirty="0" smtClean="0"/>
                <a:t>When a player logs on, too much seeking. Replace with a single key/value read.</a:t>
              </a:r>
            </a:p>
            <a:p>
              <a:pPr marL="285750" indent="-285750">
                <a:buFont typeface="Arial" pitchFamily="34" charset="0"/>
                <a:buChar char="•"/>
              </a:pPr>
              <a:r>
                <a:rPr lang="en-US" sz="1400" dirty="0" smtClean="0"/>
                <a:t>Risk of losing players’ information in the case of a power outage &amp; money transactions: </a:t>
              </a:r>
              <a:r>
                <a:rPr lang="en-US" sz="1400" dirty="0" err="1" smtClean="0"/>
                <a:t>Aerospike</a:t>
              </a:r>
              <a:r>
                <a:rPr lang="en-US" sz="1400" dirty="0" smtClean="0"/>
                <a:t>: no power outage, no data loss. </a:t>
              </a:r>
              <a:r>
                <a:rPr lang="en-US" sz="1400" dirty="0" err="1" smtClean="0"/>
                <a:t>PostgreSQL</a:t>
              </a:r>
              <a:r>
                <a:rPr lang="en-US" sz="1400" dirty="0" smtClean="0"/>
                <a:t>: security vulnerability.</a:t>
              </a:r>
            </a:p>
            <a:p>
              <a:pPr marL="285750" indent="-285750">
                <a:buFont typeface="Arial" pitchFamily="34" charset="0"/>
                <a:buChar char="•"/>
              </a:pPr>
              <a:r>
                <a:rPr lang="en-US" sz="1400" dirty="0" smtClean="0"/>
                <a:t>No need for </a:t>
              </a:r>
              <a:r>
                <a:rPr lang="en-US" sz="1400" dirty="0" err="1" smtClean="0"/>
                <a:t>JOINs</a:t>
              </a:r>
              <a:r>
                <a:rPr lang="en-US" sz="1400" dirty="0" smtClean="0"/>
                <a:t>.</a:t>
              </a:r>
              <a:endParaRPr lang="en-US" sz="1400" dirty="0"/>
            </a:p>
          </p:txBody>
        </p:sp>
      </p:grpSp>
    </p:spTree>
    <p:extLst>
      <p:ext uri="{BB962C8B-B14F-4D97-AF65-F5344CB8AC3E}">
        <p14:creationId xmlns:p14="http://schemas.microsoft.com/office/powerpoint/2010/main" val="31284941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5" name="Picture 2" descr="http://www.sv411.com/wp-content/uploads/aerospike-square1-640x75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Three Rings Conclusion</a:t>
            </a:r>
            <a:endParaRPr lang="en-US" sz="3200" dirty="0">
              <a:latin typeface="Arial" pitchFamily="34" charset="0"/>
              <a:cs typeface="Arial" pitchFamily="34" charset="0"/>
            </a:endParaRPr>
          </a:p>
        </p:txBody>
      </p:sp>
      <p:sp>
        <p:nvSpPr>
          <p:cNvPr id="7" name="TextBox 6"/>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8" name="TextBox 7"/>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9" name="TextBox 8"/>
          <p:cNvSpPr txBox="1"/>
          <p:nvPr/>
        </p:nvSpPr>
        <p:spPr>
          <a:xfrm>
            <a:off x="5015996" y="6475685"/>
            <a:ext cx="1295400" cy="338554"/>
          </a:xfrm>
          <a:prstGeom prst="rect">
            <a:avLst/>
          </a:prstGeom>
          <a:noFill/>
        </p:spPr>
        <p:txBody>
          <a:bodyPr wrap="square" rtlCol="0">
            <a:spAutoFit/>
          </a:bodyPr>
          <a:lstStyle/>
          <a:p>
            <a:pPr algn="ctr"/>
            <a:r>
              <a:rPr lang="en-US" sz="1600" b="1" dirty="0" smtClean="0">
                <a:solidFill>
                  <a:srgbClr val="C31618"/>
                </a:solidFill>
              </a:rPr>
              <a:t>Companies</a:t>
            </a:r>
            <a:endParaRPr lang="en-US" sz="1600" b="1" dirty="0">
              <a:solidFill>
                <a:srgbClr val="C31618"/>
              </a:solidFill>
            </a:endParaRPr>
          </a:p>
        </p:txBody>
      </p:sp>
      <p:sp>
        <p:nvSpPr>
          <p:cNvPr id="10" name="TextBox 9"/>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graphicFrame>
        <p:nvGraphicFramePr>
          <p:cNvPr id="15" name="Table 14"/>
          <p:cNvGraphicFramePr>
            <a:graphicFrameLocks noGrp="1"/>
          </p:cNvGraphicFramePr>
          <p:nvPr/>
        </p:nvGraphicFramePr>
        <p:xfrm>
          <a:off x="647700" y="1447800"/>
          <a:ext cx="7848600" cy="4805680"/>
        </p:xfrm>
        <a:graphic>
          <a:graphicData uri="http://schemas.openxmlformats.org/drawingml/2006/table">
            <a:tbl>
              <a:tblPr firstRow="1" bandRow="1">
                <a:tableStyleId>{85BE263C-DBD7-4A20-BB59-AAB30ACAA65A}</a:tableStyleId>
              </a:tblPr>
              <a:tblGrid>
                <a:gridCol w="3924300"/>
                <a:gridCol w="3924300"/>
              </a:tblGrid>
              <a:tr h="370840">
                <a:tc>
                  <a:txBody>
                    <a:bodyPr/>
                    <a:lstStyle/>
                    <a:p>
                      <a:pPr algn="ctr"/>
                      <a:r>
                        <a:rPr lang="en-US" b="1" dirty="0" smtClean="0">
                          <a:solidFill>
                            <a:schemeClr val="bg1"/>
                          </a:solidFill>
                        </a:rPr>
                        <a:t>Requirement</a:t>
                      </a:r>
                      <a:endParaRPr lang="en-US"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rgbClr val="C31618"/>
                    </a:solidFill>
                  </a:tcPr>
                </a:tc>
                <a:tc>
                  <a:txBody>
                    <a:bodyPr/>
                    <a:lstStyle/>
                    <a:p>
                      <a:pPr algn="ctr"/>
                      <a:r>
                        <a:rPr lang="en-US" b="1" dirty="0" err="1" smtClean="0">
                          <a:solidFill>
                            <a:schemeClr val="bg1"/>
                          </a:solidFill>
                        </a:rPr>
                        <a:t>Aerospike</a:t>
                      </a:r>
                      <a:endParaRPr lang="en-US"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solidFill>
                      <a:srgbClr val="C31618"/>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No or few relational abilities</a:t>
                      </a:r>
                    </a:p>
                    <a:p>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DDDD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smtClean="0"/>
                        <a:t>NoSQL</a:t>
                      </a:r>
                      <a:r>
                        <a:rPr lang="en-US" sz="1400" dirty="0" smtClean="0"/>
                        <a:t>: non-relational</a:t>
                      </a:r>
                    </a:p>
                    <a:p>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DDDDD"/>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Structured access to data</a:t>
                      </a:r>
                    </a:p>
                    <a:p>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DDDD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smtClean="0"/>
                        <a:t>NoSQL</a:t>
                      </a:r>
                      <a:r>
                        <a:rPr lang="en-US" sz="1400" dirty="0" smtClean="0"/>
                        <a:t>: Unstructured access</a:t>
                      </a:r>
                    </a:p>
                    <a:p>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DDDDD"/>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Backward compatibility</a:t>
                      </a:r>
                    </a:p>
                    <a:p>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DDDD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Can </a:t>
                      </a:r>
                      <a:r>
                        <a:rPr lang="en-US" sz="1400" dirty="0" err="1" smtClean="0"/>
                        <a:t>Aerospike</a:t>
                      </a:r>
                      <a:r>
                        <a:rPr lang="en-US" sz="1400" dirty="0" smtClean="0"/>
                        <a:t> successfully avoid blocks?</a:t>
                      </a:r>
                    </a:p>
                    <a:p>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DDDDD"/>
                    </a:solidFill>
                  </a:tcPr>
                </a:tc>
              </a:tr>
              <a:tr h="370840">
                <a:tc>
                  <a:txBody>
                    <a:bodyPr/>
                    <a:lstStyle/>
                    <a:p>
                      <a:r>
                        <a:rPr lang="en-US" sz="1400" dirty="0" smtClean="0"/>
                        <a:t>Performance</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DDDD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Best in the business</a:t>
                      </a:r>
                    </a:p>
                    <a:p>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DDDDD"/>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Want to scale in future: design changes, more users</a:t>
                      </a:r>
                    </a:p>
                    <a:p>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DDDD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Immensely scalable</a:t>
                      </a:r>
                    </a:p>
                    <a:p>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DDDDD"/>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Low latency: quick responsiveness to user, especially during logging in</a:t>
                      </a:r>
                    </a:p>
                    <a:p>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DDDD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Fast response times even when nodes are down</a:t>
                      </a:r>
                    </a:p>
                    <a:p>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DDDDD"/>
                    </a:solidFill>
                  </a:tcPr>
                </a:tc>
              </a:tr>
              <a:tr h="370840">
                <a:tc>
                  <a:txBody>
                    <a:bodyPr/>
                    <a:lstStyle/>
                    <a:p>
                      <a:r>
                        <a:rPr lang="en-US" sz="1400" dirty="0" smtClean="0"/>
                        <a:t>Need key/value to</a:t>
                      </a:r>
                      <a:r>
                        <a:rPr lang="en-US" sz="1400" baseline="0" dirty="0" smtClean="0"/>
                        <a:t> optimize</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DDDDD"/>
                    </a:solidFill>
                  </a:tcPr>
                </a:tc>
                <a:tc>
                  <a:txBody>
                    <a:bodyPr/>
                    <a:lstStyle/>
                    <a:p>
                      <a:r>
                        <a:rPr lang="en-US" sz="1400" dirty="0" smtClean="0"/>
                        <a:t>Key/value database</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DDDDD"/>
                    </a:solidFill>
                  </a:tcPr>
                </a:tc>
              </a:tr>
              <a:tr h="370840">
                <a:tc>
                  <a:txBody>
                    <a:bodyPr/>
                    <a:lstStyle/>
                    <a:p>
                      <a:r>
                        <a:rPr lang="en-US" sz="1400" dirty="0" smtClean="0"/>
                        <a:t>Concern: power</a:t>
                      </a:r>
                      <a:r>
                        <a:rPr lang="en-US" sz="1400" baseline="0" dirty="0" smtClean="0"/>
                        <a:t> outage, losing data</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DDDDD"/>
                    </a:solidFill>
                  </a:tcPr>
                </a:tc>
                <a:tc>
                  <a:txBody>
                    <a:bodyPr/>
                    <a:lstStyle/>
                    <a:p>
                      <a:r>
                        <a:rPr lang="en-US" sz="1400" dirty="0" smtClean="0"/>
                        <a:t>No outage or data</a:t>
                      </a:r>
                      <a:r>
                        <a:rPr lang="en-US" sz="1400" baseline="0" dirty="0" smtClean="0"/>
                        <a:t> loss</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DDDDD"/>
                    </a:solidFill>
                  </a:tcPr>
                </a:tc>
              </a:tr>
              <a:tr h="370840">
                <a:tc>
                  <a:txBody>
                    <a:bodyPr/>
                    <a:lstStyle/>
                    <a:p>
                      <a:r>
                        <a:rPr lang="en-US" sz="1400" dirty="0" smtClean="0"/>
                        <a:t>I/O Bottlenecks</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DDDDD"/>
                    </a:solidFill>
                  </a:tcPr>
                </a:tc>
                <a:tc>
                  <a:txBody>
                    <a:bodyPr/>
                    <a:lstStyle/>
                    <a:p>
                      <a:r>
                        <a:rPr lang="en-US" sz="1400" dirty="0" smtClean="0"/>
                        <a:t>Flash technology:</a:t>
                      </a:r>
                      <a:r>
                        <a:rPr lang="en-US" sz="1400" baseline="0" dirty="0" smtClean="0"/>
                        <a:t> 10X advantage</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DDDDD"/>
                    </a:solidFill>
                  </a:tcPr>
                </a:tc>
              </a:tr>
            </a:tbl>
          </a:graphicData>
        </a:graphic>
      </p:graphicFrame>
      <p:sp>
        <p:nvSpPr>
          <p:cNvPr id="16" name="TextBox 15"/>
          <p:cNvSpPr txBox="1"/>
          <p:nvPr/>
        </p:nvSpPr>
        <p:spPr>
          <a:xfrm>
            <a:off x="394771" y="5977024"/>
            <a:ext cx="8351520" cy="307777"/>
          </a:xfrm>
          <a:prstGeom prst="rect">
            <a:avLst/>
          </a:prstGeom>
          <a:solidFill>
            <a:srgbClr val="C31618"/>
          </a:solidFill>
          <a:ln w="3175">
            <a:solidFill>
              <a:srgbClr val="C31618"/>
            </a:solidFill>
          </a:ln>
        </p:spPr>
        <p:txBody>
          <a:bodyPr wrap="square" rtlCol="0">
            <a:spAutoFit/>
          </a:bodyPr>
          <a:lstStyle/>
          <a:p>
            <a:pPr algn="ctr"/>
            <a:r>
              <a:rPr lang="en-US" sz="1400" dirty="0" err="1" smtClean="0">
                <a:solidFill>
                  <a:schemeClr val="bg1"/>
                </a:solidFill>
              </a:rPr>
              <a:t>Aerospike</a:t>
            </a:r>
            <a:r>
              <a:rPr lang="en-US" sz="1400" dirty="0" smtClean="0">
                <a:solidFill>
                  <a:schemeClr val="bg1"/>
                </a:solidFill>
              </a:rPr>
              <a:t> can be a solution to a number of problems for Three Rings.</a:t>
            </a:r>
            <a:endParaRPr lang="en-US" sz="1400" dirty="0">
              <a:solidFill>
                <a:schemeClr val="bg1"/>
              </a:solidFill>
            </a:endParaRPr>
          </a:p>
        </p:txBody>
      </p:sp>
      <p:cxnSp>
        <p:nvCxnSpPr>
          <p:cNvPr id="17" name="Straight Connector 16"/>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57200" y="253425"/>
            <a:ext cx="6324600" cy="584775"/>
          </a:xfrm>
          <a:prstGeom prst="rect">
            <a:avLst/>
          </a:prstGeom>
          <a:noFill/>
        </p:spPr>
        <p:txBody>
          <a:bodyPr wrap="square" rtlCol="0">
            <a:spAutoFit/>
          </a:bodyPr>
          <a:lstStyle/>
          <a:p>
            <a:r>
              <a:rPr lang="en-US" sz="3200" dirty="0" err="1" smtClean="0">
                <a:latin typeface="Arial" pitchFamily="34" charset="0"/>
                <a:cs typeface="Arial" pitchFamily="34" charset="0"/>
              </a:rPr>
              <a:t>Zynga</a:t>
            </a:r>
            <a:endParaRPr lang="en-US" sz="3200" dirty="0">
              <a:latin typeface="Arial" pitchFamily="34" charset="0"/>
              <a:cs typeface="Arial" pitchFamily="34" charset="0"/>
            </a:endParaRPr>
          </a:p>
        </p:txBody>
      </p:sp>
      <p:pic>
        <p:nvPicPr>
          <p:cNvPr id="2050" name="Picture 2" descr="http://wheredoesgodzillapoop.com/wp-content/uploads/2012/07/zynga-logo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1087" y="1005399"/>
            <a:ext cx="2422813" cy="59480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11480" y="1752600"/>
            <a:ext cx="3931920" cy="369332"/>
          </a:xfrm>
          <a:prstGeom prst="rect">
            <a:avLst/>
          </a:prstGeom>
          <a:solidFill>
            <a:srgbClr val="C31618"/>
          </a:solidFill>
        </p:spPr>
        <p:txBody>
          <a:bodyPr wrap="square" rtlCol="0">
            <a:spAutoFit/>
          </a:bodyPr>
          <a:lstStyle/>
          <a:p>
            <a:pPr algn="ctr"/>
            <a:r>
              <a:rPr lang="en-US" b="1" dirty="0" smtClean="0">
                <a:solidFill>
                  <a:schemeClr val="bg1"/>
                </a:solidFill>
              </a:rPr>
              <a:t>Fact Sheet</a:t>
            </a:r>
            <a:endParaRPr lang="en-US" b="1" dirty="0">
              <a:solidFill>
                <a:schemeClr val="bg1"/>
              </a:solidFill>
            </a:endParaRPr>
          </a:p>
        </p:txBody>
      </p:sp>
      <p:sp>
        <p:nvSpPr>
          <p:cNvPr id="9" name="TextBox 8"/>
          <p:cNvSpPr txBox="1"/>
          <p:nvPr/>
        </p:nvSpPr>
        <p:spPr>
          <a:xfrm>
            <a:off x="411480" y="2121932"/>
            <a:ext cx="3931920" cy="1169551"/>
          </a:xfrm>
          <a:prstGeom prst="rect">
            <a:avLst/>
          </a:prstGeom>
          <a:solidFill>
            <a:srgbClr val="DDDDDD"/>
          </a:solidFill>
        </p:spPr>
        <p:txBody>
          <a:bodyPr wrap="square" rtlCol="0">
            <a:spAutoFit/>
          </a:bodyPr>
          <a:lstStyle/>
          <a:p>
            <a:pPr marL="285750" indent="-285750">
              <a:buFont typeface="Arial" pitchFamily="34" charset="0"/>
              <a:buChar char="•"/>
            </a:pPr>
            <a:r>
              <a:rPr lang="en-US" sz="1400" dirty="0"/>
              <a:t>60 million daily active </a:t>
            </a:r>
            <a:r>
              <a:rPr lang="en-US" sz="1400" dirty="0" smtClean="0"/>
              <a:t>users</a:t>
            </a:r>
          </a:p>
          <a:p>
            <a:pPr marL="285750" indent="-285750">
              <a:buFont typeface="Arial" pitchFamily="34" charset="0"/>
              <a:buChar char="•"/>
            </a:pPr>
            <a:r>
              <a:rPr lang="en-US" sz="1400" dirty="0" smtClean="0"/>
              <a:t>240 million monthly active users</a:t>
            </a:r>
            <a:endParaRPr lang="en-US" sz="1400" dirty="0"/>
          </a:p>
          <a:p>
            <a:pPr marL="285750" indent="-285750">
              <a:buFont typeface="Arial" pitchFamily="34" charset="0"/>
              <a:buChar char="•"/>
            </a:pPr>
            <a:r>
              <a:rPr lang="en-US" sz="1400" dirty="0"/>
              <a:t>Platforms across Android, Facebook, and </a:t>
            </a:r>
            <a:r>
              <a:rPr lang="en-US" sz="1400" dirty="0" err="1" smtClean="0"/>
              <a:t>iOS</a:t>
            </a:r>
            <a:endParaRPr lang="en-US" sz="1400" dirty="0" smtClean="0"/>
          </a:p>
          <a:p>
            <a:pPr marL="285750" indent="-285750">
              <a:buFont typeface="Arial" pitchFamily="34" charset="0"/>
              <a:buChar char="•"/>
            </a:pPr>
            <a:r>
              <a:rPr lang="en-US" sz="1400" dirty="0" smtClean="0"/>
              <a:t>In top 50 largest gaming companies by revenue</a:t>
            </a:r>
          </a:p>
          <a:p>
            <a:pPr marL="285750" indent="-285750">
              <a:buFont typeface="Arial" pitchFamily="34" charset="0"/>
              <a:buChar char="•"/>
            </a:pPr>
            <a:r>
              <a:rPr lang="en-US" sz="1400" dirty="0" smtClean="0"/>
              <a:t>Leading social gaming company</a:t>
            </a:r>
            <a:endParaRPr lang="en-US" sz="1400" dirty="0"/>
          </a:p>
        </p:txBody>
      </p:sp>
      <p:sp>
        <p:nvSpPr>
          <p:cNvPr id="24" name="TextBox 23"/>
          <p:cNvSpPr txBox="1"/>
          <p:nvPr/>
        </p:nvSpPr>
        <p:spPr>
          <a:xfrm>
            <a:off x="4754880" y="1718447"/>
            <a:ext cx="3931920" cy="369332"/>
          </a:xfrm>
          <a:prstGeom prst="rect">
            <a:avLst/>
          </a:prstGeom>
          <a:solidFill>
            <a:srgbClr val="C31618"/>
          </a:solidFill>
        </p:spPr>
        <p:txBody>
          <a:bodyPr wrap="square" rtlCol="0">
            <a:spAutoFit/>
          </a:bodyPr>
          <a:lstStyle/>
          <a:p>
            <a:pPr algn="ctr"/>
            <a:r>
              <a:rPr lang="en-US" b="1" dirty="0" smtClean="0">
                <a:solidFill>
                  <a:schemeClr val="bg1"/>
                </a:solidFill>
              </a:rPr>
              <a:t>Why is throughput important?</a:t>
            </a:r>
            <a:endParaRPr lang="en-US" b="1" dirty="0">
              <a:solidFill>
                <a:schemeClr val="bg1"/>
              </a:solidFill>
            </a:endParaRPr>
          </a:p>
        </p:txBody>
      </p:sp>
      <p:sp>
        <p:nvSpPr>
          <p:cNvPr id="25" name="TextBox 24"/>
          <p:cNvSpPr txBox="1"/>
          <p:nvPr/>
        </p:nvSpPr>
        <p:spPr>
          <a:xfrm>
            <a:off x="4754880" y="2065400"/>
            <a:ext cx="3931920" cy="1384995"/>
          </a:xfrm>
          <a:prstGeom prst="rect">
            <a:avLst/>
          </a:prstGeom>
          <a:solidFill>
            <a:srgbClr val="DDDDDD"/>
          </a:solidFill>
        </p:spPr>
        <p:txBody>
          <a:bodyPr wrap="square" rtlCol="0">
            <a:spAutoFit/>
          </a:bodyPr>
          <a:lstStyle/>
          <a:p>
            <a:r>
              <a:rPr lang="en-US" sz="1400" dirty="0" err="1" smtClean="0"/>
              <a:t>Zynga</a:t>
            </a:r>
            <a:r>
              <a:rPr lang="en-US" sz="1400" dirty="0" smtClean="0"/>
              <a:t> has many uses for real-time data. Most of their use cases rely on streaming when customers want fast analytics on large amounts of data. </a:t>
            </a:r>
            <a:r>
              <a:rPr lang="en-US" sz="1400" dirty="0" err="1" smtClean="0"/>
              <a:t>Zynga’s</a:t>
            </a:r>
            <a:r>
              <a:rPr lang="en-US" sz="1400" dirty="0" smtClean="0"/>
              <a:t> most popular games are social, and require many read writes per second for player interaction and analytics.</a:t>
            </a:r>
            <a:endParaRPr lang="en-US" sz="1400" dirty="0"/>
          </a:p>
        </p:txBody>
      </p:sp>
      <p:pic>
        <p:nvPicPr>
          <p:cNvPr id="2054" name="Picture 6" descr="http://nonviolentvideogames.com/imgs/poker_logo.pn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 y="5362602"/>
            <a:ext cx="3101340" cy="6304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encrypted-tbn1.gstatic.com/images?q=tbn:ANd9GcQsvAUJaafnTZWQQSeDusvAZ7KMdeoGyrPd65_HvymDopAmWe4A6A"/>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5087"/>
          <a:stretch/>
        </p:blipFill>
        <p:spPr bwMode="auto">
          <a:xfrm>
            <a:off x="1127761" y="3886200"/>
            <a:ext cx="2407010" cy="724582"/>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2786603" y="4382182"/>
            <a:ext cx="914400" cy="9144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facebookgamesnow.com/wp-content/uploads/2010/10/FarmVille_log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04899" y="4572000"/>
            <a:ext cx="1856461" cy="667406"/>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822960" y="3440668"/>
            <a:ext cx="3931920" cy="369332"/>
          </a:xfrm>
          <a:prstGeom prst="rect">
            <a:avLst/>
          </a:prstGeom>
          <a:noFill/>
        </p:spPr>
        <p:txBody>
          <a:bodyPr wrap="square" rtlCol="0">
            <a:spAutoFit/>
          </a:bodyPr>
          <a:lstStyle/>
          <a:p>
            <a:r>
              <a:rPr lang="en-US" u="sng" dirty="0" smtClean="0"/>
              <a:t>Popular Games</a:t>
            </a:r>
            <a:endParaRPr lang="en-US" u="sng" dirty="0"/>
          </a:p>
        </p:txBody>
      </p:sp>
      <p:sp>
        <p:nvSpPr>
          <p:cNvPr id="35" name="TextBox 34"/>
          <p:cNvSpPr txBox="1"/>
          <p:nvPr/>
        </p:nvSpPr>
        <p:spPr>
          <a:xfrm>
            <a:off x="3962400" y="4074405"/>
            <a:ext cx="4664122" cy="307777"/>
          </a:xfrm>
          <a:prstGeom prst="rect">
            <a:avLst/>
          </a:prstGeom>
          <a:noFill/>
          <a:ln w="3175">
            <a:noFill/>
          </a:ln>
        </p:spPr>
        <p:txBody>
          <a:bodyPr wrap="square" rtlCol="0">
            <a:spAutoFit/>
          </a:bodyPr>
          <a:lstStyle/>
          <a:p>
            <a:r>
              <a:rPr lang="en-US" sz="1400" dirty="0"/>
              <a:t>Create words out of lettered tiles to rack up </a:t>
            </a:r>
            <a:r>
              <a:rPr lang="en-US" sz="1400" dirty="0" smtClean="0"/>
              <a:t>points</a:t>
            </a:r>
            <a:endParaRPr lang="en-US" sz="1400" dirty="0"/>
          </a:p>
        </p:txBody>
      </p:sp>
      <p:sp>
        <p:nvSpPr>
          <p:cNvPr id="45" name="TextBox 44"/>
          <p:cNvSpPr txBox="1"/>
          <p:nvPr/>
        </p:nvSpPr>
        <p:spPr>
          <a:xfrm>
            <a:off x="3962400" y="4799171"/>
            <a:ext cx="4664122" cy="307777"/>
          </a:xfrm>
          <a:prstGeom prst="rect">
            <a:avLst/>
          </a:prstGeom>
          <a:noFill/>
          <a:ln w="3175">
            <a:noFill/>
          </a:ln>
        </p:spPr>
        <p:txBody>
          <a:bodyPr wrap="square" rtlCol="0">
            <a:spAutoFit/>
          </a:bodyPr>
          <a:lstStyle/>
          <a:p>
            <a:r>
              <a:rPr lang="en-US" sz="1400" dirty="0"/>
              <a:t>Plant crops, visit friends, and share the fun</a:t>
            </a:r>
          </a:p>
        </p:txBody>
      </p:sp>
      <p:sp>
        <p:nvSpPr>
          <p:cNvPr id="46" name="TextBox 45"/>
          <p:cNvSpPr txBox="1"/>
          <p:nvPr/>
        </p:nvSpPr>
        <p:spPr>
          <a:xfrm>
            <a:off x="3962400" y="5523937"/>
            <a:ext cx="4664122" cy="307777"/>
          </a:xfrm>
          <a:prstGeom prst="rect">
            <a:avLst/>
          </a:prstGeom>
          <a:noFill/>
          <a:ln w="3175">
            <a:noFill/>
          </a:ln>
        </p:spPr>
        <p:txBody>
          <a:bodyPr wrap="square" rtlCol="0">
            <a:spAutoFit/>
          </a:bodyPr>
          <a:lstStyle/>
          <a:p>
            <a:r>
              <a:rPr lang="en-US" sz="1400" dirty="0"/>
              <a:t>Roll the dice and try your hand at </a:t>
            </a:r>
            <a:r>
              <a:rPr lang="en-US" sz="1400" dirty="0" err="1"/>
              <a:t>Zynga’s</a:t>
            </a:r>
            <a:r>
              <a:rPr lang="en-US" sz="1400" dirty="0"/>
              <a:t> classic first game</a:t>
            </a:r>
          </a:p>
        </p:txBody>
      </p:sp>
      <p:cxnSp>
        <p:nvCxnSpPr>
          <p:cNvPr id="33" name="Straight Connector 32"/>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36" name="TextBox 35"/>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37" name="TextBox 36"/>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38" name="TextBox 37"/>
          <p:cNvSpPr txBox="1"/>
          <p:nvPr/>
        </p:nvSpPr>
        <p:spPr>
          <a:xfrm>
            <a:off x="5015996" y="6475685"/>
            <a:ext cx="1295400" cy="338554"/>
          </a:xfrm>
          <a:prstGeom prst="rect">
            <a:avLst/>
          </a:prstGeom>
          <a:noFill/>
        </p:spPr>
        <p:txBody>
          <a:bodyPr wrap="square" rtlCol="0">
            <a:spAutoFit/>
          </a:bodyPr>
          <a:lstStyle/>
          <a:p>
            <a:pPr algn="ctr"/>
            <a:r>
              <a:rPr lang="en-US" sz="1600" b="1" dirty="0" smtClean="0">
                <a:solidFill>
                  <a:srgbClr val="C31618"/>
                </a:solidFill>
              </a:rPr>
              <a:t>Companies</a:t>
            </a:r>
            <a:endParaRPr lang="en-US" sz="1600" b="1" dirty="0">
              <a:solidFill>
                <a:srgbClr val="C31618"/>
              </a:solidFill>
            </a:endParaRPr>
          </a:p>
        </p:txBody>
      </p:sp>
      <p:sp>
        <p:nvSpPr>
          <p:cNvPr id="39" name="TextBox 38"/>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spTree>
    <p:extLst>
      <p:ext uri="{BB962C8B-B14F-4D97-AF65-F5344CB8AC3E}">
        <p14:creationId xmlns:p14="http://schemas.microsoft.com/office/powerpoint/2010/main" val="3943385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53425"/>
            <a:ext cx="6324600" cy="584775"/>
          </a:xfrm>
          <a:prstGeom prst="rect">
            <a:avLst/>
          </a:prstGeom>
          <a:noFill/>
        </p:spPr>
        <p:txBody>
          <a:bodyPr wrap="square" rtlCol="0">
            <a:spAutoFit/>
          </a:bodyPr>
          <a:lstStyle/>
          <a:p>
            <a:r>
              <a:rPr lang="en-US" sz="3200" dirty="0" err="1" smtClean="0">
                <a:latin typeface="Arial" pitchFamily="34" charset="0"/>
                <a:cs typeface="Arial" pitchFamily="34" charset="0"/>
              </a:rPr>
              <a:t>Zynga</a:t>
            </a:r>
            <a:r>
              <a:rPr lang="en-US" sz="3200" dirty="0" smtClean="0">
                <a:latin typeface="Arial" pitchFamily="34" charset="0"/>
                <a:cs typeface="Arial" pitchFamily="34" charset="0"/>
              </a:rPr>
              <a:t> Databases</a:t>
            </a:r>
            <a:endParaRPr lang="en-US" sz="3200" dirty="0">
              <a:latin typeface="Arial" pitchFamily="34" charset="0"/>
              <a:cs typeface="Arial" pitchFamily="34" charset="0"/>
            </a:endParaRPr>
          </a:p>
        </p:txBody>
      </p:sp>
      <p:sp>
        <p:nvSpPr>
          <p:cNvPr id="20" name="TextBox 19"/>
          <p:cNvSpPr txBox="1"/>
          <p:nvPr/>
        </p:nvSpPr>
        <p:spPr>
          <a:xfrm>
            <a:off x="4572000" y="1219200"/>
            <a:ext cx="3931920" cy="1169551"/>
          </a:xfrm>
          <a:prstGeom prst="rect">
            <a:avLst/>
          </a:prstGeom>
          <a:solidFill>
            <a:srgbClr val="DDDDDD"/>
          </a:solidFill>
        </p:spPr>
        <p:txBody>
          <a:bodyPr wrap="square" rtlCol="0">
            <a:spAutoFit/>
          </a:bodyPr>
          <a:lstStyle/>
          <a:p>
            <a:r>
              <a:rPr lang="en-US" sz="1400" dirty="0" smtClean="0"/>
              <a:t>Used for: </a:t>
            </a:r>
            <a:r>
              <a:rPr lang="en-US" sz="1400" b="1" dirty="0" smtClean="0"/>
              <a:t>Warehouse</a:t>
            </a:r>
          </a:p>
          <a:p>
            <a:pPr marL="285750" indent="-285750">
              <a:buFont typeface="Arial" pitchFamily="34" charset="0"/>
              <a:buChar char="•"/>
            </a:pPr>
            <a:r>
              <a:rPr lang="en-US" sz="1400" dirty="0"/>
              <a:t>MPP architecture, column storing</a:t>
            </a:r>
          </a:p>
          <a:p>
            <a:pPr marL="285750" indent="-285750">
              <a:buFont typeface="Arial" pitchFamily="34" charset="0"/>
              <a:buChar char="•"/>
            </a:pPr>
            <a:r>
              <a:rPr lang="en-US" sz="1400" dirty="0"/>
              <a:t>Fully SQL </a:t>
            </a:r>
            <a:r>
              <a:rPr lang="en-US" sz="1400" dirty="0" smtClean="0"/>
              <a:t>compliant</a:t>
            </a:r>
          </a:p>
          <a:p>
            <a:pPr marL="285750" indent="-285750">
              <a:buFont typeface="Arial" pitchFamily="34" charset="0"/>
              <a:buChar char="•"/>
            </a:pPr>
            <a:r>
              <a:rPr lang="en-US" sz="1400" dirty="0" err="1"/>
              <a:t>Vertica</a:t>
            </a:r>
            <a:r>
              <a:rPr lang="en-US" sz="1400" dirty="0"/>
              <a:t> stores more than 1 Petabyte of compressed </a:t>
            </a:r>
            <a:r>
              <a:rPr lang="en-US" sz="1400" dirty="0" smtClean="0"/>
              <a:t>data</a:t>
            </a:r>
          </a:p>
        </p:txBody>
      </p:sp>
      <p:pic>
        <p:nvPicPr>
          <p:cNvPr id="3074" name="Picture 2" descr="http://www.telecomadvisors.org/imagenes/verticalogo.gif"/>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8012" b="20153"/>
          <a:stretch/>
        </p:blipFill>
        <p:spPr bwMode="auto">
          <a:xfrm>
            <a:off x="228601" y="1271587"/>
            <a:ext cx="3221106" cy="10906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telepresenceoptions.com/assets_c/2013/01/ORACLE-Logo.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7690" y="3297045"/>
            <a:ext cx="3123210" cy="64491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alex.leonard.ie/wp-content/uploads/2010/08/MySQL-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607311"/>
            <a:ext cx="2730067" cy="141248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a:off x="228601" y="2743200"/>
            <a:ext cx="8610599" cy="0"/>
          </a:xfrm>
          <a:prstGeom prst="line">
            <a:avLst/>
          </a:prstGeom>
          <a:ln>
            <a:solidFill>
              <a:srgbClr val="969696"/>
            </a:solidFill>
          </a:ln>
          <a:effectLst/>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267690" y="4495800"/>
            <a:ext cx="8610599" cy="0"/>
          </a:xfrm>
          <a:prstGeom prst="line">
            <a:avLst/>
          </a:prstGeom>
          <a:ln>
            <a:solidFill>
              <a:srgbClr val="969696"/>
            </a:solidFill>
          </a:ln>
          <a:effectLst/>
        </p:spPr>
        <p:style>
          <a:lnRef idx="2">
            <a:schemeClr val="dk1"/>
          </a:lnRef>
          <a:fillRef idx="0">
            <a:schemeClr val="dk1"/>
          </a:fillRef>
          <a:effectRef idx="1">
            <a:schemeClr val="dk1"/>
          </a:effectRef>
          <a:fontRef idx="minor">
            <a:schemeClr val="tx1"/>
          </a:fontRef>
        </p:style>
      </p:cxnSp>
      <p:sp>
        <p:nvSpPr>
          <p:cNvPr id="29" name="TextBox 28"/>
          <p:cNvSpPr txBox="1"/>
          <p:nvPr/>
        </p:nvSpPr>
        <p:spPr>
          <a:xfrm>
            <a:off x="4572000" y="3276600"/>
            <a:ext cx="3931920" cy="738664"/>
          </a:xfrm>
          <a:prstGeom prst="rect">
            <a:avLst/>
          </a:prstGeom>
          <a:solidFill>
            <a:srgbClr val="DDDDDD"/>
          </a:solidFill>
        </p:spPr>
        <p:txBody>
          <a:bodyPr wrap="square" rtlCol="0">
            <a:spAutoFit/>
          </a:bodyPr>
          <a:lstStyle/>
          <a:p>
            <a:r>
              <a:rPr lang="en-US" sz="1400" dirty="0" smtClean="0"/>
              <a:t>Used for: </a:t>
            </a:r>
            <a:r>
              <a:rPr lang="en-US" sz="1400" b="1" dirty="0" smtClean="0"/>
              <a:t>Finance</a:t>
            </a:r>
          </a:p>
          <a:p>
            <a:pPr marL="285750" indent="-285750">
              <a:buFont typeface="Arial" pitchFamily="34" charset="0"/>
              <a:buChar char="•"/>
            </a:pPr>
            <a:r>
              <a:rPr lang="en-US" sz="1400" dirty="0" smtClean="0"/>
              <a:t>Strong security</a:t>
            </a:r>
            <a:endParaRPr lang="en-US" sz="1400" dirty="0"/>
          </a:p>
          <a:p>
            <a:pPr marL="285750" indent="-285750">
              <a:buFont typeface="Arial" pitchFamily="34" charset="0"/>
              <a:buChar char="•"/>
            </a:pPr>
            <a:r>
              <a:rPr lang="en-US" sz="1400" dirty="0" smtClean="0"/>
              <a:t>Financial </a:t>
            </a:r>
            <a:r>
              <a:rPr lang="en-US" sz="1400" dirty="0" err="1" smtClean="0"/>
              <a:t>Datamart</a:t>
            </a:r>
            <a:endParaRPr lang="en-US" sz="1400" dirty="0" smtClean="0"/>
          </a:p>
        </p:txBody>
      </p:sp>
      <p:sp>
        <p:nvSpPr>
          <p:cNvPr id="30" name="TextBox 29"/>
          <p:cNvSpPr txBox="1"/>
          <p:nvPr/>
        </p:nvSpPr>
        <p:spPr>
          <a:xfrm>
            <a:off x="4572000" y="5052536"/>
            <a:ext cx="3931920" cy="738664"/>
          </a:xfrm>
          <a:prstGeom prst="rect">
            <a:avLst/>
          </a:prstGeom>
          <a:solidFill>
            <a:srgbClr val="DDDDDD"/>
          </a:solidFill>
        </p:spPr>
        <p:txBody>
          <a:bodyPr wrap="square" rtlCol="0">
            <a:spAutoFit/>
          </a:bodyPr>
          <a:lstStyle/>
          <a:p>
            <a:r>
              <a:rPr lang="en-US" sz="1400" dirty="0" smtClean="0"/>
              <a:t>Used for : </a:t>
            </a:r>
            <a:r>
              <a:rPr lang="en-US" sz="1400" b="1" dirty="0" smtClean="0"/>
              <a:t>Streaming</a:t>
            </a:r>
          </a:p>
          <a:p>
            <a:pPr marL="285750" indent="-285750">
              <a:buFont typeface="Arial" pitchFamily="34" charset="0"/>
              <a:buChar char="•"/>
            </a:pPr>
            <a:r>
              <a:rPr lang="en-US" sz="1400" dirty="0" smtClean="0"/>
              <a:t>High read write performance</a:t>
            </a:r>
            <a:endParaRPr lang="en-US" sz="1400" dirty="0"/>
          </a:p>
          <a:p>
            <a:pPr marL="285750" indent="-285750">
              <a:buFont typeface="Arial" pitchFamily="34" charset="0"/>
              <a:buChar char="•"/>
            </a:pPr>
            <a:r>
              <a:rPr lang="en-US" sz="1400" dirty="0" smtClean="0"/>
              <a:t>Used for </a:t>
            </a:r>
            <a:r>
              <a:rPr lang="en-US" sz="1400" dirty="0" err="1" smtClean="0"/>
              <a:t>mainy</a:t>
            </a:r>
            <a:r>
              <a:rPr lang="en-US" sz="1400" dirty="0" smtClean="0"/>
              <a:t> social gaming analytics</a:t>
            </a:r>
          </a:p>
        </p:txBody>
      </p:sp>
      <p:cxnSp>
        <p:nvCxnSpPr>
          <p:cNvPr id="32" name="Straight Connector 31"/>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34" name="TextBox 33"/>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35" name="TextBox 34"/>
          <p:cNvSpPr txBox="1"/>
          <p:nvPr/>
        </p:nvSpPr>
        <p:spPr>
          <a:xfrm>
            <a:off x="5015996" y="6475685"/>
            <a:ext cx="1295400" cy="338554"/>
          </a:xfrm>
          <a:prstGeom prst="rect">
            <a:avLst/>
          </a:prstGeom>
          <a:noFill/>
        </p:spPr>
        <p:txBody>
          <a:bodyPr wrap="square" rtlCol="0">
            <a:spAutoFit/>
          </a:bodyPr>
          <a:lstStyle/>
          <a:p>
            <a:pPr algn="ctr"/>
            <a:r>
              <a:rPr lang="en-US" sz="1600" b="1" dirty="0" smtClean="0">
                <a:solidFill>
                  <a:srgbClr val="C31618"/>
                </a:solidFill>
              </a:rPr>
              <a:t>Companies</a:t>
            </a:r>
            <a:endParaRPr lang="en-US" sz="1600" b="1" dirty="0">
              <a:solidFill>
                <a:srgbClr val="C31618"/>
              </a:solidFill>
            </a:endParaRPr>
          </a:p>
        </p:txBody>
      </p:sp>
      <p:sp>
        <p:nvSpPr>
          <p:cNvPr id="36" name="TextBox 35"/>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spTree>
    <p:extLst>
      <p:ext uri="{BB962C8B-B14F-4D97-AF65-F5344CB8AC3E}">
        <p14:creationId xmlns:p14="http://schemas.microsoft.com/office/powerpoint/2010/main" val="6792597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57200" y="253425"/>
            <a:ext cx="6324600" cy="584775"/>
          </a:xfrm>
          <a:prstGeom prst="rect">
            <a:avLst/>
          </a:prstGeom>
          <a:noFill/>
        </p:spPr>
        <p:txBody>
          <a:bodyPr wrap="square" rtlCol="0">
            <a:spAutoFit/>
          </a:bodyPr>
          <a:lstStyle/>
          <a:p>
            <a:r>
              <a:rPr lang="en-US" sz="3200" dirty="0" err="1" smtClean="0">
                <a:latin typeface="Arial" pitchFamily="34" charset="0"/>
                <a:cs typeface="Arial" pitchFamily="34" charset="0"/>
              </a:rPr>
              <a:t>Zynga</a:t>
            </a:r>
            <a:endParaRPr lang="en-US" sz="3200" dirty="0">
              <a:latin typeface="Arial" pitchFamily="34" charset="0"/>
              <a:cs typeface="Arial" pitchFamily="34" charset="0"/>
            </a:endParaRPr>
          </a:p>
        </p:txBody>
      </p:sp>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11480" y="1219200"/>
            <a:ext cx="3931920" cy="369332"/>
          </a:xfrm>
          <a:prstGeom prst="rect">
            <a:avLst/>
          </a:prstGeom>
          <a:solidFill>
            <a:srgbClr val="C31618"/>
          </a:solidFill>
        </p:spPr>
        <p:txBody>
          <a:bodyPr wrap="square" rtlCol="0">
            <a:spAutoFit/>
          </a:bodyPr>
          <a:lstStyle/>
          <a:p>
            <a:pPr algn="ctr"/>
            <a:r>
              <a:rPr lang="en-US" b="1" dirty="0">
                <a:solidFill>
                  <a:schemeClr val="bg1"/>
                </a:solidFill>
              </a:rPr>
              <a:t>Why is latency important?</a:t>
            </a:r>
          </a:p>
        </p:txBody>
      </p:sp>
      <p:sp>
        <p:nvSpPr>
          <p:cNvPr id="9" name="TextBox 8"/>
          <p:cNvSpPr txBox="1"/>
          <p:nvPr/>
        </p:nvSpPr>
        <p:spPr>
          <a:xfrm>
            <a:off x="411480" y="1588532"/>
            <a:ext cx="3931920" cy="1600438"/>
          </a:xfrm>
          <a:prstGeom prst="rect">
            <a:avLst/>
          </a:prstGeom>
          <a:solidFill>
            <a:srgbClr val="DDDDDD"/>
          </a:solidFill>
        </p:spPr>
        <p:txBody>
          <a:bodyPr wrap="square" rtlCol="0">
            <a:spAutoFit/>
          </a:bodyPr>
          <a:lstStyle/>
          <a:p>
            <a:r>
              <a:rPr lang="en-US" sz="1400" dirty="0" smtClean="0"/>
              <a:t>Latency is especially important </a:t>
            </a:r>
            <a:r>
              <a:rPr lang="en-US" sz="1400" dirty="0"/>
              <a:t>for streaming social </a:t>
            </a:r>
            <a:r>
              <a:rPr lang="en-US" sz="1400" dirty="0" smtClean="0"/>
              <a:t>games. Low </a:t>
            </a:r>
            <a:r>
              <a:rPr lang="en-US" sz="1400" dirty="0"/>
              <a:t>latency </a:t>
            </a:r>
            <a:r>
              <a:rPr lang="en-US" sz="1400" dirty="0" smtClean="0"/>
              <a:t>can open </a:t>
            </a:r>
            <a:r>
              <a:rPr lang="en-US" sz="1400" dirty="0"/>
              <a:t>up avenues for various use cases. </a:t>
            </a:r>
            <a:r>
              <a:rPr lang="en-US" sz="1400" dirty="0" smtClean="0"/>
              <a:t>In the traditional </a:t>
            </a:r>
            <a:r>
              <a:rPr lang="en-US" sz="1400" dirty="0"/>
              <a:t>warehouse were they </a:t>
            </a:r>
            <a:r>
              <a:rPr lang="en-US" sz="1400" dirty="0" smtClean="0"/>
              <a:t>build, which then </a:t>
            </a:r>
            <a:r>
              <a:rPr lang="en-US" sz="1400" dirty="0"/>
              <a:t>aggregates and surfaces via UI, is too slow, and has high lead time. However, presently </a:t>
            </a:r>
            <a:r>
              <a:rPr lang="en-US" sz="1400" dirty="0" err="1"/>
              <a:t>Zynga</a:t>
            </a:r>
            <a:r>
              <a:rPr lang="en-US" sz="1400" dirty="0"/>
              <a:t> has solved this with their MySQL database. </a:t>
            </a:r>
          </a:p>
        </p:txBody>
      </p:sp>
      <p:sp>
        <p:nvSpPr>
          <p:cNvPr id="24" name="TextBox 23"/>
          <p:cNvSpPr txBox="1"/>
          <p:nvPr/>
        </p:nvSpPr>
        <p:spPr>
          <a:xfrm>
            <a:off x="4754880" y="1217473"/>
            <a:ext cx="3931920" cy="369332"/>
          </a:xfrm>
          <a:prstGeom prst="rect">
            <a:avLst/>
          </a:prstGeom>
          <a:solidFill>
            <a:srgbClr val="C31618"/>
          </a:solidFill>
        </p:spPr>
        <p:txBody>
          <a:bodyPr wrap="square" rtlCol="0">
            <a:spAutoFit/>
          </a:bodyPr>
          <a:lstStyle/>
          <a:p>
            <a:pPr algn="ctr"/>
            <a:r>
              <a:rPr lang="en-US" b="1" dirty="0" smtClean="0">
                <a:solidFill>
                  <a:schemeClr val="bg1"/>
                </a:solidFill>
              </a:rPr>
              <a:t>Example</a:t>
            </a:r>
            <a:endParaRPr lang="en-US" b="1" dirty="0">
              <a:solidFill>
                <a:schemeClr val="bg1"/>
              </a:solidFill>
            </a:endParaRPr>
          </a:p>
        </p:txBody>
      </p:sp>
      <p:sp>
        <p:nvSpPr>
          <p:cNvPr id="25" name="TextBox 24"/>
          <p:cNvSpPr txBox="1"/>
          <p:nvPr/>
        </p:nvSpPr>
        <p:spPr>
          <a:xfrm>
            <a:off x="4754880" y="1586805"/>
            <a:ext cx="3931920" cy="1169551"/>
          </a:xfrm>
          <a:prstGeom prst="rect">
            <a:avLst/>
          </a:prstGeom>
          <a:solidFill>
            <a:srgbClr val="DDDDDD"/>
          </a:solidFill>
        </p:spPr>
        <p:txBody>
          <a:bodyPr wrap="square" rtlCol="0">
            <a:spAutoFit/>
          </a:bodyPr>
          <a:lstStyle/>
          <a:p>
            <a:r>
              <a:rPr lang="en-US" sz="1400" b="1" u="sng" dirty="0" err="1" smtClean="0"/>
              <a:t>Zynga</a:t>
            </a:r>
            <a:r>
              <a:rPr lang="en-US" sz="1400" b="1" u="sng" dirty="0" smtClean="0"/>
              <a:t> Poker Plus</a:t>
            </a:r>
          </a:p>
          <a:p>
            <a:pPr marL="285750" indent="-285750">
              <a:buFont typeface="Arial" pitchFamily="34" charset="0"/>
              <a:buChar char="•"/>
            </a:pPr>
            <a:r>
              <a:rPr lang="en-US" sz="1400" dirty="0" smtClean="0"/>
              <a:t>Actual money</a:t>
            </a:r>
          </a:p>
          <a:p>
            <a:pPr marL="285750" indent="-285750">
              <a:buFont typeface="Arial" pitchFamily="34" charset="0"/>
              <a:buChar char="•"/>
            </a:pPr>
            <a:r>
              <a:rPr lang="en-US" sz="1400" dirty="0" smtClean="0"/>
              <a:t>Update grouping methods</a:t>
            </a:r>
          </a:p>
          <a:p>
            <a:pPr marL="285750" indent="-285750">
              <a:buFont typeface="Arial" pitchFamily="34" charset="0"/>
              <a:buChar char="•"/>
            </a:pPr>
            <a:r>
              <a:rPr lang="en-US" sz="1400" dirty="0" smtClean="0"/>
              <a:t>Require many real time analytics with low lead time</a:t>
            </a:r>
            <a:endParaRPr lang="en-US" sz="1400" dirty="0"/>
          </a:p>
        </p:txBody>
      </p:sp>
      <p:pic>
        <p:nvPicPr>
          <p:cNvPr id="2" name="Picture 2" descr="http://media.cardplayer.com/assets/000/009/701/Zynga_Poker_Plus_logo-344x198.jpg"/>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781300" y="3737867"/>
            <a:ext cx="3581400" cy="206739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3400" y="5867400"/>
            <a:ext cx="2438400" cy="230832"/>
          </a:xfrm>
          <a:prstGeom prst="rect">
            <a:avLst/>
          </a:prstGeom>
          <a:noFill/>
        </p:spPr>
        <p:txBody>
          <a:bodyPr wrap="square" rtlCol="0">
            <a:spAutoFit/>
          </a:bodyPr>
          <a:lstStyle/>
          <a:p>
            <a:r>
              <a:rPr lang="en-US" sz="900" dirty="0" smtClean="0">
                <a:solidFill>
                  <a:schemeClr val="tx1">
                    <a:lumMod val="65000"/>
                    <a:lumOff val="35000"/>
                  </a:schemeClr>
                </a:solidFill>
              </a:rPr>
              <a:t>Source: Google Finance</a:t>
            </a:r>
            <a:endParaRPr lang="en-US" sz="900" dirty="0">
              <a:solidFill>
                <a:schemeClr val="tx1">
                  <a:lumMod val="65000"/>
                  <a:lumOff val="35000"/>
                </a:schemeClr>
              </a:solidFill>
            </a:endParaRPr>
          </a:p>
        </p:txBody>
      </p:sp>
      <p:cxnSp>
        <p:nvCxnSpPr>
          <p:cNvPr id="29" name="Straight Connector 28"/>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30" name="TextBox 29"/>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31" name="TextBox 30"/>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32" name="TextBox 31"/>
          <p:cNvSpPr txBox="1"/>
          <p:nvPr/>
        </p:nvSpPr>
        <p:spPr>
          <a:xfrm>
            <a:off x="5015996" y="6475685"/>
            <a:ext cx="1295400" cy="338554"/>
          </a:xfrm>
          <a:prstGeom prst="rect">
            <a:avLst/>
          </a:prstGeom>
          <a:noFill/>
        </p:spPr>
        <p:txBody>
          <a:bodyPr wrap="square" rtlCol="0">
            <a:spAutoFit/>
          </a:bodyPr>
          <a:lstStyle/>
          <a:p>
            <a:pPr algn="ctr"/>
            <a:r>
              <a:rPr lang="en-US" sz="1600" b="1" dirty="0" smtClean="0">
                <a:solidFill>
                  <a:srgbClr val="C31618"/>
                </a:solidFill>
              </a:rPr>
              <a:t>Companies</a:t>
            </a:r>
            <a:endParaRPr lang="en-US" sz="1600" b="1" dirty="0">
              <a:solidFill>
                <a:srgbClr val="C31618"/>
              </a:solidFill>
            </a:endParaRPr>
          </a:p>
        </p:txBody>
      </p:sp>
      <p:sp>
        <p:nvSpPr>
          <p:cNvPr id="33" name="TextBox 32"/>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spTree>
    <p:extLst>
      <p:ext uri="{BB962C8B-B14F-4D97-AF65-F5344CB8AC3E}">
        <p14:creationId xmlns:p14="http://schemas.microsoft.com/office/powerpoint/2010/main" val="13885415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Potential Contacts</a:t>
            </a:r>
            <a:endParaRPr lang="en-US" sz="3200" dirty="0">
              <a:latin typeface="Arial" pitchFamily="34" charset="0"/>
              <a:cs typeface="Arial" pitchFamily="34" charset="0"/>
            </a:endParaRPr>
          </a:p>
        </p:txBody>
      </p:sp>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30" name="TextBox 29"/>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31" name="TextBox 30"/>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32" name="TextBox 31"/>
          <p:cNvSpPr txBox="1"/>
          <p:nvPr/>
        </p:nvSpPr>
        <p:spPr>
          <a:xfrm>
            <a:off x="5015996" y="6475685"/>
            <a:ext cx="1295400" cy="338554"/>
          </a:xfrm>
          <a:prstGeom prst="rect">
            <a:avLst/>
          </a:prstGeom>
          <a:noFill/>
        </p:spPr>
        <p:txBody>
          <a:bodyPr wrap="square" rtlCol="0">
            <a:spAutoFit/>
          </a:bodyPr>
          <a:lstStyle/>
          <a:p>
            <a:pPr algn="ctr"/>
            <a:r>
              <a:rPr lang="en-US" sz="1600" b="1" dirty="0" smtClean="0">
                <a:solidFill>
                  <a:srgbClr val="C31618"/>
                </a:solidFill>
              </a:rPr>
              <a:t>Companies</a:t>
            </a:r>
            <a:endParaRPr lang="en-US" sz="1600" b="1" dirty="0">
              <a:solidFill>
                <a:srgbClr val="C31618"/>
              </a:solidFill>
            </a:endParaRPr>
          </a:p>
        </p:txBody>
      </p:sp>
      <p:sp>
        <p:nvSpPr>
          <p:cNvPr id="33" name="TextBox 32"/>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pic>
        <p:nvPicPr>
          <p:cNvPr id="4" name="Picture 2" descr="http://www.digitaltrends.com/wp-content/uploads/2012/02/kabam-logo.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13390" y="3002112"/>
            <a:ext cx="2758785" cy="1538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jtmgames.files.wordpress.com/2012/10/kixeye_logo1.jpg?w=604"/>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552" y="1340768"/>
            <a:ext cx="3407243" cy="5508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insidefacebook.com/wp-content/uploads/2010/08/FRESH_PLANE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981" y="2353247"/>
            <a:ext cx="2500819" cy="16935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obsoletegamer.com/wp-content/uploads/2010/07/riot_games.jp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8144" y="908720"/>
            <a:ext cx="2990720" cy="235345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thisismyhomework.files.wordpress.com/2010/05/game-maker.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5653" y="4621222"/>
            <a:ext cx="2438427" cy="145086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media-cache-ec3.pinterest.com/avatars/adictiz-1351693626_600.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13390" y="4030862"/>
            <a:ext cx="2369937" cy="236993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eu-startups.com/wp-content/uploads/2011/01/Playdemic-logo.jpg"/>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1800" y="1772816"/>
            <a:ext cx="3000375" cy="107632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25.media.tumblr.com/tumblr_lxo1b5zEuN1rn6186o1_400.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08556" y="2924944"/>
            <a:ext cx="1953622" cy="195362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images2.wikia.nocookie.net/__cb20121225171407/logopedia/images/d/dd/EA_Games_logo.jpg"/>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83327" y="4146336"/>
            <a:ext cx="2297135" cy="2297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663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Professor Ray Larson</a:t>
            </a:r>
            <a:endParaRPr lang="en-US" sz="3200" dirty="0">
              <a:latin typeface="Arial" pitchFamily="34" charset="0"/>
              <a:cs typeface="Arial" pitchFamily="34" charset="0"/>
            </a:endParaRPr>
          </a:p>
        </p:txBody>
      </p:sp>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40080" y="3540680"/>
            <a:ext cx="3931920" cy="1384995"/>
          </a:xfrm>
          <a:prstGeom prst="rect">
            <a:avLst/>
          </a:prstGeom>
          <a:noFill/>
          <a:ln>
            <a:solidFill>
              <a:srgbClr val="969696"/>
            </a:solidFill>
          </a:ln>
        </p:spPr>
        <p:txBody>
          <a:bodyPr wrap="square" rtlCol="0">
            <a:spAutoFit/>
          </a:bodyPr>
          <a:lstStyle/>
          <a:p>
            <a:r>
              <a:rPr lang="en-US" sz="1400" dirty="0" smtClean="0"/>
              <a:t>Dr. Ray Larson is a professor at UC Berkeley’s School of Information. He specializes in information retrieval and database systems with an emphasis on system internals. He has worked on architecture for SQL, MySQL, </a:t>
            </a:r>
            <a:r>
              <a:rPr lang="en-US" sz="1400" dirty="0" err="1" smtClean="0"/>
              <a:t>BerkeleyDB</a:t>
            </a:r>
            <a:r>
              <a:rPr lang="en-US" sz="1400" dirty="0" smtClean="0"/>
              <a:t> and may other database systems. </a:t>
            </a:r>
            <a:endParaRPr lang="en-US" sz="1400" dirty="0"/>
          </a:p>
        </p:txBody>
      </p:sp>
      <p:sp>
        <p:nvSpPr>
          <p:cNvPr id="24" name="TextBox 23"/>
          <p:cNvSpPr txBox="1"/>
          <p:nvPr/>
        </p:nvSpPr>
        <p:spPr>
          <a:xfrm>
            <a:off x="4831080" y="1447800"/>
            <a:ext cx="3931920" cy="369332"/>
          </a:xfrm>
          <a:prstGeom prst="rect">
            <a:avLst/>
          </a:prstGeom>
          <a:solidFill>
            <a:srgbClr val="C31618"/>
          </a:solidFill>
        </p:spPr>
        <p:txBody>
          <a:bodyPr wrap="square" rtlCol="0">
            <a:spAutoFit/>
          </a:bodyPr>
          <a:lstStyle/>
          <a:p>
            <a:pPr algn="ctr"/>
            <a:r>
              <a:rPr lang="en-US" b="1" dirty="0" smtClean="0">
                <a:solidFill>
                  <a:schemeClr val="bg1"/>
                </a:solidFill>
              </a:rPr>
              <a:t>Interview</a:t>
            </a:r>
            <a:endParaRPr lang="en-US" b="1" dirty="0">
              <a:solidFill>
                <a:schemeClr val="bg1"/>
              </a:solidFill>
            </a:endParaRPr>
          </a:p>
        </p:txBody>
      </p:sp>
      <p:sp>
        <p:nvSpPr>
          <p:cNvPr id="25" name="TextBox 24"/>
          <p:cNvSpPr txBox="1"/>
          <p:nvPr/>
        </p:nvSpPr>
        <p:spPr>
          <a:xfrm>
            <a:off x="4831080" y="1817132"/>
            <a:ext cx="3931920" cy="3108543"/>
          </a:xfrm>
          <a:prstGeom prst="rect">
            <a:avLst/>
          </a:prstGeom>
          <a:solidFill>
            <a:srgbClr val="DDDDDD"/>
          </a:solidFill>
        </p:spPr>
        <p:txBody>
          <a:bodyPr wrap="square" rtlCol="0">
            <a:spAutoFit/>
          </a:bodyPr>
          <a:lstStyle/>
          <a:p>
            <a:r>
              <a:rPr lang="en-US" sz="1400" dirty="0" smtClean="0"/>
              <a:t>Professor Larson was interviewed about use cases for fast real time data interaction in the gaming industry, but provided information about the finance industry as well. </a:t>
            </a:r>
          </a:p>
          <a:p>
            <a:endParaRPr lang="en-US" sz="1400" dirty="0"/>
          </a:p>
          <a:p>
            <a:r>
              <a:rPr lang="en-US" sz="1400" dirty="0" smtClean="0"/>
              <a:t>While talking about technical problems, and how to solve them, he saw technology as not needed in the gaming industry, but more crucial to finance. Gaming companies in his mind did not presently have any use of </a:t>
            </a:r>
            <a:r>
              <a:rPr lang="en-US" sz="1400" dirty="0" err="1" smtClean="0"/>
              <a:t>Aerospike’s</a:t>
            </a:r>
            <a:r>
              <a:rPr lang="en-US" sz="1400" dirty="0" smtClean="0"/>
              <a:t> speed in throughput speeds, but finance might. The finance </a:t>
            </a:r>
            <a:r>
              <a:rPr lang="en-US" sz="1400" dirty="0"/>
              <a:t>industry is comparatively </a:t>
            </a:r>
            <a:r>
              <a:rPr lang="en-US" sz="1400" dirty="0" smtClean="0"/>
              <a:t>more speed based, and faster databases </a:t>
            </a:r>
            <a:r>
              <a:rPr lang="en-US" sz="1400" dirty="0"/>
              <a:t>a</a:t>
            </a:r>
            <a:r>
              <a:rPr lang="en-US" sz="1400" dirty="0" smtClean="0"/>
              <a:t>re important to churn more profit for every high frequency transaction. </a:t>
            </a:r>
            <a:endParaRPr lang="en-US" sz="1400" dirty="0"/>
          </a:p>
        </p:txBody>
      </p:sp>
      <p:pic>
        <p:nvPicPr>
          <p:cNvPr id="2050" name="Picture 2" descr="http://ischools.org/images/200px/UCBerkeley_I_School_logo_color.jpg"/>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57200" y="1632466"/>
            <a:ext cx="3903629" cy="1179705"/>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Connector 31"/>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34" name="TextBox 33"/>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35" name="TextBox 34"/>
          <p:cNvSpPr txBox="1"/>
          <p:nvPr/>
        </p:nvSpPr>
        <p:spPr>
          <a:xfrm>
            <a:off x="5015996" y="6475685"/>
            <a:ext cx="1295400" cy="338554"/>
          </a:xfrm>
          <a:prstGeom prst="rect">
            <a:avLst/>
          </a:prstGeom>
          <a:noFill/>
        </p:spPr>
        <p:txBody>
          <a:bodyPr wrap="square" rtlCol="0">
            <a:spAutoFit/>
          </a:bodyPr>
          <a:lstStyle/>
          <a:p>
            <a:pPr algn="ctr"/>
            <a:r>
              <a:rPr lang="en-US" sz="1600" dirty="0" smtClean="0"/>
              <a:t>Companies</a:t>
            </a:r>
            <a:endParaRPr lang="en-US" sz="1600" dirty="0"/>
          </a:p>
        </p:txBody>
      </p:sp>
      <p:sp>
        <p:nvSpPr>
          <p:cNvPr id="36" name="TextBox 35"/>
          <p:cNvSpPr txBox="1"/>
          <p:nvPr/>
        </p:nvSpPr>
        <p:spPr>
          <a:xfrm>
            <a:off x="6647694" y="6475685"/>
            <a:ext cx="1562856" cy="338554"/>
          </a:xfrm>
          <a:prstGeom prst="rect">
            <a:avLst/>
          </a:prstGeom>
          <a:noFill/>
        </p:spPr>
        <p:txBody>
          <a:bodyPr wrap="square" rtlCol="0">
            <a:spAutoFit/>
          </a:bodyPr>
          <a:lstStyle/>
          <a:p>
            <a:pPr algn="ctr"/>
            <a:r>
              <a:rPr lang="en-US" sz="1600" b="1" dirty="0" smtClean="0">
                <a:solidFill>
                  <a:srgbClr val="C31618"/>
                </a:solidFill>
              </a:rPr>
              <a:t>Miscellaneous</a:t>
            </a:r>
            <a:endParaRPr lang="en-US" sz="1600" b="1" dirty="0">
              <a:solidFill>
                <a:srgbClr val="C31618"/>
              </a:solidFill>
            </a:endParaRPr>
          </a:p>
        </p:txBody>
      </p:sp>
    </p:spTree>
    <p:extLst>
      <p:ext uri="{BB962C8B-B14F-4D97-AF65-F5344CB8AC3E}">
        <p14:creationId xmlns:p14="http://schemas.microsoft.com/office/powerpoint/2010/main" val="40126635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Finance Industry</a:t>
            </a:r>
            <a:endParaRPr lang="en-US" sz="3200" dirty="0">
              <a:latin typeface="Arial" pitchFamily="34" charset="0"/>
              <a:cs typeface="Arial" pitchFamily="34" charset="0"/>
            </a:endParaRPr>
          </a:p>
        </p:txBody>
      </p:sp>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11480" y="1219200"/>
            <a:ext cx="3931920" cy="369332"/>
          </a:xfrm>
          <a:prstGeom prst="rect">
            <a:avLst/>
          </a:prstGeom>
          <a:solidFill>
            <a:srgbClr val="C31618"/>
          </a:solidFill>
        </p:spPr>
        <p:txBody>
          <a:bodyPr wrap="square" rtlCol="0">
            <a:spAutoFit/>
          </a:bodyPr>
          <a:lstStyle/>
          <a:p>
            <a:pPr algn="ctr"/>
            <a:r>
              <a:rPr lang="en-US" b="1" dirty="0" smtClean="0">
                <a:solidFill>
                  <a:schemeClr val="bg1"/>
                </a:solidFill>
              </a:rPr>
              <a:t>Industry Comparison</a:t>
            </a:r>
            <a:endParaRPr lang="en-US" b="1" dirty="0">
              <a:solidFill>
                <a:schemeClr val="bg1"/>
              </a:solidFill>
            </a:endParaRPr>
          </a:p>
        </p:txBody>
      </p:sp>
      <p:sp>
        <p:nvSpPr>
          <p:cNvPr id="9" name="TextBox 8"/>
          <p:cNvSpPr txBox="1"/>
          <p:nvPr/>
        </p:nvSpPr>
        <p:spPr>
          <a:xfrm>
            <a:off x="411480" y="1588532"/>
            <a:ext cx="3931920" cy="954107"/>
          </a:xfrm>
          <a:prstGeom prst="rect">
            <a:avLst/>
          </a:prstGeom>
          <a:solidFill>
            <a:srgbClr val="DDDDDD"/>
          </a:solidFill>
        </p:spPr>
        <p:txBody>
          <a:bodyPr wrap="square" rtlCol="0">
            <a:spAutoFit/>
          </a:bodyPr>
          <a:lstStyle/>
          <a:p>
            <a:pPr marL="285750" indent="-285750">
              <a:buFont typeface="Arial" pitchFamily="34" charset="0"/>
              <a:buChar char="•"/>
            </a:pPr>
            <a:r>
              <a:rPr lang="en-US" sz="1400" dirty="0" smtClean="0"/>
              <a:t>Larger than the gaming industry</a:t>
            </a:r>
          </a:p>
          <a:p>
            <a:pPr marL="285750" indent="-285750">
              <a:buFont typeface="Arial" pitchFamily="34" charset="0"/>
              <a:buChar char="•"/>
            </a:pPr>
            <a:r>
              <a:rPr lang="en-US" sz="1400" dirty="0" smtClean="0"/>
              <a:t>More regulations</a:t>
            </a:r>
          </a:p>
          <a:p>
            <a:pPr marL="285750" indent="-285750">
              <a:buFont typeface="Arial" pitchFamily="34" charset="0"/>
              <a:buChar char="•"/>
            </a:pPr>
            <a:r>
              <a:rPr lang="en-US" sz="1400" dirty="0"/>
              <a:t>Higher frequency of interaction</a:t>
            </a:r>
          </a:p>
          <a:p>
            <a:pPr marL="285750" indent="-285750">
              <a:buFont typeface="Arial" pitchFamily="34" charset="0"/>
              <a:buChar char="•"/>
            </a:pPr>
            <a:r>
              <a:rPr lang="en-US" sz="1400" dirty="0" smtClean="0"/>
              <a:t>More saturated </a:t>
            </a:r>
            <a:endParaRPr lang="en-US" sz="1400" dirty="0"/>
          </a:p>
        </p:txBody>
      </p:sp>
      <p:sp>
        <p:nvSpPr>
          <p:cNvPr id="24" name="TextBox 23"/>
          <p:cNvSpPr txBox="1"/>
          <p:nvPr/>
        </p:nvSpPr>
        <p:spPr>
          <a:xfrm>
            <a:off x="4754880" y="1217473"/>
            <a:ext cx="3931920" cy="369332"/>
          </a:xfrm>
          <a:prstGeom prst="rect">
            <a:avLst/>
          </a:prstGeom>
          <a:solidFill>
            <a:srgbClr val="C31618"/>
          </a:solidFill>
        </p:spPr>
        <p:txBody>
          <a:bodyPr wrap="square" rtlCol="0">
            <a:spAutoFit/>
          </a:bodyPr>
          <a:lstStyle/>
          <a:p>
            <a:pPr algn="ctr"/>
            <a:r>
              <a:rPr lang="en-US" b="1" dirty="0" smtClean="0">
                <a:solidFill>
                  <a:schemeClr val="bg1"/>
                </a:solidFill>
              </a:rPr>
              <a:t>Why consider Finance?</a:t>
            </a:r>
            <a:endParaRPr lang="en-US" b="1" dirty="0">
              <a:solidFill>
                <a:schemeClr val="bg1"/>
              </a:solidFill>
            </a:endParaRPr>
          </a:p>
        </p:txBody>
      </p:sp>
      <p:sp>
        <p:nvSpPr>
          <p:cNvPr id="25" name="TextBox 24"/>
          <p:cNvSpPr txBox="1"/>
          <p:nvPr/>
        </p:nvSpPr>
        <p:spPr>
          <a:xfrm>
            <a:off x="4754880" y="1586805"/>
            <a:ext cx="3931920" cy="1815882"/>
          </a:xfrm>
          <a:prstGeom prst="rect">
            <a:avLst/>
          </a:prstGeom>
          <a:solidFill>
            <a:srgbClr val="DDDDDD"/>
          </a:solidFill>
        </p:spPr>
        <p:txBody>
          <a:bodyPr wrap="square" rtlCol="0">
            <a:spAutoFit/>
          </a:bodyPr>
          <a:lstStyle/>
          <a:p>
            <a:r>
              <a:rPr lang="en-US" sz="1400" dirty="0" smtClean="0"/>
              <a:t>Wall Street has many high frequency transactions, often millions  a day. What if a boutique or investment bank were to make every transaction and save themselves 1/10,000 of a cent? This would translate to much larger profits. Finance is an industry in which every millisecond counts. Low latency and analytics is much more important in finance.</a:t>
            </a:r>
            <a:endParaRPr lang="en-US" sz="1400" dirty="0"/>
          </a:p>
        </p:txBody>
      </p:sp>
      <p:sp>
        <p:nvSpPr>
          <p:cNvPr id="15" name="TextBox 14"/>
          <p:cNvSpPr txBox="1"/>
          <p:nvPr/>
        </p:nvSpPr>
        <p:spPr>
          <a:xfrm>
            <a:off x="4754880" y="3581400"/>
            <a:ext cx="3931920" cy="369332"/>
          </a:xfrm>
          <a:prstGeom prst="rect">
            <a:avLst/>
          </a:prstGeom>
          <a:solidFill>
            <a:srgbClr val="C31618"/>
          </a:solidFill>
        </p:spPr>
        <p:txBody>
          <a:bodyPr wrap="square" rtlCol="0">
            <a:spAutoFit/>
          </a:bodyPr>
          <a:lstStyle/>
          <a:p>
            <a:pPr algn="ctr"/>
            <a:r>
              <a:rPr lang="en-US" b="1" dirty="0" smtClean="0">
                <a:solidFill>
                  <a:schemeClr val="bg1"/>
                </a:solidFill>
              </a:rPr>
              <a:t>Why not?</a:t>
            </a:r>
            <a:endParaRPr lang="en-US" b="1" dirty="0">
              <a:solidFill>
                <a:schemeClr val="bg1"/>
              </a:solidFill>
            </a:endParaRPr>
          </a:p>
        </p:txBody>
      </p:sp>
      <p:sp>
        <p:nvSpPr>
          <p:cNvPr id="17" name="TextBox 16"/>
          <p:cNvSpPr txBox="1"/>
          <p:nvPr/>
        </p:nvSpPr>
        <p:spPr>
          <a:xfrm>
            <a:off x="4754880" y="3950732"/>
            <a:ext cx="3931920" cy="2246769"/>
          </a:xfrm>
          <a:prstGeom prst="rect">
            <a:avLst/>
          </a:prstGeom>
          <a:solidFill>
            <a:srgbClr val="DDDDDD"/>
          </a:solidFill>
        </p:spPr>
        <p:txBody>
          <a:bodyPr wrap="square" rtlCol="0">
            <a:spAutoFit/>
          </a:bodyPr>
          <a:lstStyle/>
          <a:p>
            <a:r>
              <a:rPr lang="en-US" sz="1400" dirty="0" smtClean="0"/>
              <a:t>As a potentially lucrative industry, the finance industry has many more regulations as compared to gaming. This may be more costly for </a:t>
            </a:r>
            <a:r>
              <a:rPr lang="en-US" sz="1400" dirty="0" err="1" smtClean="0"/>
              <a:t>Aerospike</a:t>
            </a:r>
            <a:r>
              <a:rPr lang="en-US" sz="1400" dirty="0" smtClean="0"/>
              <a:t>, and result in a total overhaul of its database systems. The finance industry is also oversaturated, as it is rare for a new boutique to become a major investment bank. Whereas compared to finance, gaming is highly cyclical and new companies can easily experience a higher compound annual growth rate.  </a:t>
            </a:r>
            <a:endParaRPr lang="en-US" sz="1400" dirty="0"/>
          </a:p>
        </p:txBody>
      </p:sp>
      <p:pic>
        <p:nvPicPr>
          <p:cNvPr id="2" name="Picture 2" descr="http://www.brandsoftheworld.com/sites/default/files/styles/logo-original-577x577/public/012013/jp_morgan_chase.pn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37220" b="37806"/>
          <a:stretch/>
        </p:blipFill>
        <p:spPr bwMode="auto">
          <a:xfrm>
            <a:off x="452438" y="2922574"/>
            <a:ext cx="2747962" cy="686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hangellenge.com/wp-content/uploads/2013/01/Goldman-Sach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0400" y="3675492"/>
            <a:ext cx="1277508" cy="12775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rivercorecapital.com/wp-content/uploads/2013/01/Morgan-Stanley.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438" y="4020236"/>
            <a:ext cx="2473642" cy="4755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ranklogos.com/wp-content/uploads/2012/05/bank-of-america-merrill-lynch-logo-1.jp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2881" y="4751416"/>
            <a:ext cx="3304442" cy="1328408"/>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Connector 31"/>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34" name="TextBox 33"/>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35" name="TextBox 34"/>
          <p:cNvSpPr txBox="1"/>
          <p:nvPr/>
        </p:nvSpPr>
        <p:spPr>
          <a:xfrm>
            <a:off x="5015996" y="6475685"/>
            <a:ext cx="1295400" cy="338554"/>
          </a:xfrm>
          <a:prstGeom prst="rect">
            <a:avLst/>
          </a:prstGeom>
          <a:noFill/>
        </p:spPr>
        <p:txBody>
          <a:bodyPr wrap="square" rtlCol="0">
            <a:spAutoFit/>
          </a:bodyPr>
          <a:lstStyle/>
          <a:p>
            <a:pPr algn="ctr"/>
            <a:r>
              <a:rPr lang="en-US" sz="1600" dirty="0" smtClean="0"/>
              <a:t>Companies</a:t>
            </a:r>
            <a:endParaRPr lang="en-US" sz="1600" dirty="0"/>
          </a:p>
        </p:txBody>
      </p:sp>
      <p:sp>
        <p:nvSpPr>
          <p:cNvPr id="36" name="TextBox 35"/>
          <p:cNvSpPr txBox="1"/>
          <p:nvPr/>
        </p:nvSpPr>
        <p:spPr>
          <a:xfrm>
            <a:off x="6647694" y="6475685"/>
            <a:ext cx="1562856" cy="338554"/>
          </a:xfrm>
          <a:prstGeom prst="rect">
            <a:avLst/>
          </a:prstGeom>
          <a:noFill/>
        </p:spPr>
        <p:txBody>
          <a:bodyPr wrap="square" rtlCol="0">
            <a:spAutoFit/>
          </a:bodyPr>
          <a:lstStyle/>
          <a:p>
            <a:pPr algn="ctr"/>
            <a:r>
              <a:rPr lang="en-US" sz="1600" b="1" dirty="0" smtClean="0">
                <a:solidFill>
                  <a:srgbClr val="C31618"/>
                </a:solidFill>
              </a:rPr>
              <a:t>Miscellaneous</a:t>
            </a:r>
            <a:endParaRPr lang="en-US" sz="1600" b="1" dirty="0">
              <a:solidFill>
                <a:srgbClr val="C31618"/>
              </a:solidFill>
            </a:endParaRPr>
          </a:p>
        </p:txBody>
      </p:sp>
    </p:spTree>
    <p:extLst>
      <p:ext uri="{BB962C8B-B14F-4D97-AF65-F5344CB8AC3E}">
        <p14:creationId xmlns:p14="http://schemas.microsoft.com/office/powerpoint/2010/main" val="4252803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Conclusion</a:t>
            </a:r>
            <a:endParaRPr lang="en-US" sz="3200" dirty="0">
              <a:latin typeface="Arial" pitchFamily="34" charset="0"/>
              <a:cs typeface="Arial" pitchFamily="34" charset="0"/>
            </a:endParaRPr>
          </a:p>
        </p:txBody>
      </p:sp>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396552" y="1196752"/>
            <a:ext cx="3931920" cy="369332"/>
          </a:xfrm>
          <a:prstGeom prst="rect">
            <a:avLst/>
          </a:prstGeom>
          <a:noFill/>
        </p:spPr>
        <p:txBody>
          <a:bodyPr wrap="square" rtlCol="0">
            <a:spAutoFit/>
          </a:bodyPr>
          <a:lstStyle/>
          <a:p>
            <a:pPr algn="ctr"/>
            <a:r>
              <a:rPr lang="en-US" b="1" dirty="0" smtClean="0"/>
              <a:t>Summary</a:t>
            </a:r>
            <a:endParaRPr lang="en-US" b="1" dirty="0"/>
          </a:p>
        </p:txBody>
      </p:sp>
      <p:cxnSp>
        <p:nvCxnSpPr>
          <p:cNvPr id="32" name="Straight Connector 31"/>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34" name="TextBox 33"/>
          <p:cNvSpPr txBox="1"/>
          <p:nvPr/>
        </p:nvSpPr>
        <p:spPr>
          <a:xfrm>
            <a:off x="2546098" y="6475685"/>
            <a:ext cx="2133600" cy="338554"/>
          </a:xfrm>
          <a:prstGeom prst="rect">
            <a:avLst/>
          </a:prstGeom>
          <a:noFill/>
        </p:spPr>
        <p:txBody>
          <a:bodyPr wrap="square" rtlCol="0">
            <a:spAutoFit/>
          </a:bodyPr>
          <a:lstStyle/>
          <a:p>
            <a:pPr algn="ctr"/>
            <a:r>
              <a:rPr lang="en-US" sz="1600" dirty="0" smtClean="0"/>
              <a:t>Critical Elements</a:t>
            </a:r>
            <a:endParaRPr lang="en-US" sz="1600" dirty="0"/>
          </a:p>
        </p:txBody>
      </p:sp>
      <p:sp>
        <p:nvSpPr>
          <p:cNvPr id="35" name="TextBox 34"/>
          <p:cNvSpPr txBox="1"/>
          <p:nvPr/>
        </p:nvSpPr>
        <p:spPr>
          <a:xfrm>
            <a:off x="5015996" y="6475685"/>
            <a:ext cx="1295400" cy="338554"/>
          </a:xfrm>
          <a:prstGeom prst="rect">
            <a:avLst/>
          </a:prstGeom>
          <a:noFill/>
        </p:spPr>
        <p:txBody>
          <a:bodyPr wrap="square" rtlCol="0">
            <a:spAutoFit/>
          </a:bodyPr>
          <a:lstStyle/>
          <a:p>
            <a:pPr algn="ctr"/>
            <a:r>
              <a:rPr lang="en-US" sz="1600" dirty="0" smtClean="0"/>
              <a:t>Companies</a:t>
            </a:r>
            <a:endParaRPr lang="en-US" sz="1600" dirty="0"/>
          </a:p>
        </p:txBody>
      </p:sp>
      <p:sp>
        <p:nvSpPr>
          <p:cNvPr id="36" name="TextBox 35"/>
          <p:cNvSpPr txBox="1"/>
          <p:nvPr/>
        </p:nvSpPr>
        <p:spPr>
          <a:xfrm>
            <a:off x="6647694" y="6475685"/>
            <a:ext cx="1562856" cy="338554"/>
          </a:xfrm>
          <a:prstGeom prst="rect">
            <a:avLst/>
          </a:prstGeom>
          <a:noFill/>
        </p:spPr>
        <p:txBody>
          <a:bodyPr wrap="square" rtlCol="0">
            <a:spAutoFit/>
          </a:bodyPr>
          <a:lstStyle/>
          <a:p>
            <a:pPr algn="ctr"/>
            <a:r>
              <a:rPr lang="en-US" sz="1600" b="1" dirty="0" smtClean="0">
                <a:solidFill>
                  <a:srgbClr val="C31618"/>
                </a:solidFill>
              </a:rPr>
              <a:t>Miscellaneous</a:t>
            </a:r>
            <a:endParaRPr lang="en-US" sz="1600" b="1" dirty="0">
              <a:solidFill>
                <a:srgbClr val="C31618"/>
              </a:solidFill>
            </a:endParaRPr>
          </a:p>
        </p:txBody>
      </p:sp>
      <p:sp>
        <p:nvSpPr>
          <p:cNvPr id="16" name="TextBox 15"/>
          <p:cNvSpPr txBox="1"/>
          <p:nvPr/>
        </p:nvSpPr>
        <p:spPr>
          <a:xfrm>
            <a:off x="899592" y="2564904"/>
            <a:ext cx="3931920" cy="369332"/>
          </a:xfrm>
          <a:prstGeom prst="rect">
            <a:avLst/>
          </a:prstGeom>
          <a:solidFill>
            <a:srgbClr val="C31618"/>
          </a:solidFill>
        </p:spPr>
        <p:txBody>
          <a:bodyPr wrap="square" rtlCol="0">
            <a:spAutoFit/>
          </a:bodyPr>
          <a:lstStyle/>
          <a:p>
            <a:pPr algn="ctr"/>
            <a:r>
              <a:rPr lang="en-US" b="1" dirty="0" smtClean="0">
                <a:solidFill>
                  <a:schemeClr val="bg1"/>
                </a:solidFill>
              </a:rPr>
              <a:t>Trends</a:t>
            </a:r>
            <a:endParaRPr lang="en-US" b="1" dirty="0">
              <a:solidFill>
                <a:schemeClr val="bg1"/>
              </a:solidFill>
            </a:endParaRPr>
          </a:p>
        </p:txBody>
      </p:sp>
      <p:sp>
        <p:nvSpPr>
          <p:cNvPr id="18" name="TextBox 17"/>
          <p:cNvSpPr txBox="1"/>
          <p:nvPr/>
        </p:nvSpPr>
        <p:spPr>
          <a:xfrm>
            <a:off x="613398" y="1578579"/>
            <a:ext cx="8134361" cy="523220"/>
          </a:xfrm>
          <a:prstGeom prst="rect">
            <a:avLst/>
          </a:prstGeom>
          <a:noFill/>
          <a:ln>
            <a:solidFill>
              <a:srgbClr val="969696"/>
            </a:solidFill>
          </a:ln>
        </p:spPr>
        <p:txBody>
          <a:bodyPr wrap="square" rtlCol="0">
            <a:spAutoFit/>
          </a:bodyPr>
          <a:lstStyle/>
          <a:p>
            <a:r>
              <a:rPr lang="en-US" sz="1400" dirty="0"/>
              <a:t>The gaming industry is a </a:t>
            </a:r>
            <a:r>
              <a:rPr lang="en-US" sz="1400" dirty="0" smtClean="0"/>
              <a:t>worthwhile </a:t>
            </a:r>
            <a:r>
              <a:rPr lang="en-US" sz="1400" dirty="0"/>
              <a:t>venture for </a:t>
            </a:r>
            <a:r>
              <a:rPr lang="en-US" sz="1400" dirty="0" err="1"/>
              <a:t>Aerospike</a:t>
            </a:r>
            <a:r>
              <a:rPr lang="en-US" sz="1400" dirty="0"/>
              <a:t> to pursue. We have proven with our sample of the gaming industry that companies are interested in </a:t>
            </a:r>
            <a:r>
              <a:rPr lang="en-US" sz="1400" dirty="0" err="1"/>
              <a:t>Aerospike’s</a:t>
            </a:r>
            <a:r>
              <a:rPr lang="en-US" sz="1400" dirty="0"/>
              <a:t> strengths.</a:t>
            </a:r>
          </a:p>
        </p:txBody>
      </p:sp>
      <p:cxnSp>
        <p:nvCxnSpPr>
          <p:cNvPr id="3" name="Straight Arrow Connector 2"/>
          <p:cNvCxnSpPr/>
          <p:nvPr/>
        </p:nvCxnSpPr>
        <p:spPr>
          <a:xfrm>
            <a:off x="4111867" y="3451651"/>
            <a:ext cx="1584176" cy="0"/>
          </a:xfrm>
          <a:prstGeom prst="straightConnector1">
            <a:avLst/>
          </a:prstGeom>
          <a:ln>
            <a:solidFill>
              <a:srgbClr val="DDDDDD"/>
            </a:solidFill>
            <a:tailEnd type="arrow"/>
          </a:ln>
          <a:effectLst/>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899592" y="2934235"/>
            <a:ext cx="3931920" cy="2462213"/>
          </a:xfrm>
          <a:prstGeom prst="rect">
            <a:avLst/>
          </a:prstGeom>
          <a:solidFill>
            <a:srgbClr val="DDDDDD"/>
          </a:solidFill>
        </p:spPr>
        <p:txBody>
          <a:bodyPr wrap="square" rtlCol="0">
            <a:spAutoFit/>
          </a:bodyPr>
          <a:lstStyle/>
          <a:p>
            <a:pPr marL="285750" indent="-285750">
              <a:buFont typeface="Arial" pitchFamily="34" charset="0"/>
              <a:buChar char="•"/>
            </a:pPr>
            <a:r>
              <a:rPr lang="en-US" sz="1400" dirty="0" smtClean="0"/>
              <a:t>Many companies which have used MySQL from the very beginning, and are not currently satisfied. They are unhappy with the scalability aspects when the companies grow. </a:t>
            </a:r>
          </a:p>
          <a:p>
            <a:endParaRPr lang="en-US" sz="1400" dirty="0" smtClean="0"/>
          </a:p>
          <a:p>
            <a:pPr marL="285750" indent="-285750">
              <a:buFont typeface="Arial" pitchFamily="34" charset="0"/>
              <a:buChar char="•"/>
            </a:pPr>
            <a:r>
              <a:rPr lang="en-US" sz="1400" dirty="0" smtClean="0"/>
              <a:t>Social games need high input-output bandwidths. Higher read writes allow for more fluid gaming. </a:t>
            </a:r>
          </a:p>
          <a:p>
            <a:endParaRPr lang="en-US" sz="1400" dirty="0" smtClean="0"/>
          </a:p>
          <a:p>
            <a:pPr marL="285750" indent="-285750">
              <a:buFont typeface="Arial" pitchFamily="34" charset="0"/>
              <a:buChar char="•"/>
            </a:pPr>
            <a:r>
              <a:rPr lang="en-US" sz="1400" dirty="0" smtClean="0"/>
              <a:t>Analytics require lower lead times. </a:t>
            </a:r>
          </a:p>
          <a:p>
            <a:pPr marL="285750" indent="-285750">
              <a:buFont typeface="Arial" pitchFamily="34" charset="0"/>
              <a:buChar char="•"/>
            </a:pPr>
            <a:endParaRPr lang="en-US" sz="1400" dirty="0" smtClean="0"/>
          </a:p>
        </p:txBody>
      </p:sp>
      <p:sp>
        <p:nvSpPr>
          <p:cNvPr id="4" name="TextBox 3"/>
          <p:cNvSpPr txBox="1"/>
          <p:nvPr/>
        </p:nvSpPr>
        <p:spPr>
          <a:xfrm>
            <a:off x="6227099" y="3287890"/>
            <a:ext cx="2853320" cy="307777"/>
          </a:xfrm>
          <a:prstGeom prst="rect">
            <a:avLst/>
          </a:prstGeom>
          <a:noFill/>
        </p:spPr>
        <p:txBody>
          <a:bodyPr wrap="square" rtlCol="0">
            <a:spAutoFit/>
          </a:bodyPr>
          <a:lstStyle/>
          <a:p>
            <a:r>
              <a:rPr lang="en-US" sz="1400" b="1" dirty="0"/>
              <a:t>S</a:t>
            </a:r>
            <a:r>
              <a:rPr lang="en-US" sz="1400" b="1" dirty="0" smtClean="0"/>
              <a:t>calability</a:t>
            </a:r>
            <a:endParaRPr lang="en-US" sz="1400" b="1" dirty="0"/>
          </a:p>
        </p:txBody>
      </p:sp>
      <p:cxnSp>
        <p:nvCxnSpPr>
          <p:cNvPr id="22" name="Straight Arrow Connector 21"/>
          <p:cNvCxnSpPr/>
          <p:nvPr/>
        </p:nvCxnSpPr>
        <p:spPr>
          <a:xfrm>
            <a:off x="4111867" y="4217607"/>
            <a:ext cx="1584176" cy="0"/>
          </a:xfrm>
          <a:prstGeom prst="straightConnector1">
            <a:avLst/>
          </a:prstGeom>
          <a:ln>
            <a:solidFill>
              <a:srgbClr val="DDDDDD"/>
            </a:solidFill>
            <a:tailEnd type="arrow"/>
          </a:ln>
          <a:effectLst/>
        </p:spPr>
        <p:style>
          <a:lnRef idx="3">
            <a:schemeClr val="dk1"/>
          </a:lnRef>
          <a:fillRef idx="0">
            <a:schemeClr val="dk1"/>
          </a:fillRef>
          <a:effectRef idx="2">
            <a:schemeClr val="dk1"/>
          </a:effectRef>
          <a:fontRef idx="minor">
            <a:schemeClr val="tx1"/>
          </a:fontRef>
        </p:style>
      </p:cxnSp>
      <p:sp>
        <p:nvSpPr>
          <p:cNvPr id="23" name="TextBox 22"/>
          <p:cNvSpPr txBox="1"/>
          <p:nvPr/>
        </p:nvSpPr>
        <p:spPr>
          <a:xfrm>
            <a:off x="6227099" y="4053846"/>
            <a:ext cx="2853320" cy="307777"/>
          </a:xfrm>
          <a:prstGeom prst="rect">
            <a:avLst/>
          </a:prstGeom>
          <a:noFill/>
        </p:spPr>
        <p:txBody>
          <a:bodyPr wrap="square" rtlCol="0">
            <a:spAutoFit/>
          </a:bodyPr>
          <a:lstStyle/>
          <a:p>
            <a:r>
              <a:rPr lang="en-US" sz="1400" b="1" dirty="0" smtClean="0"/>
              <a:t>Throughput</a:t>
            </a:r>
            <a:endParaRPr lang="en-US" sz="1400" b="1" dirty="0"/>
          </a:p>
        </p:txBody>
      </p:sp>
      <p:cxnSp>
        <p:nvCxnSpPr>
          <p:cNvPr id="26" name="Straight Arrow Connector 25"/>
          <p:cNvCxnSpPr/>
          <p:nvPr/>
        </p:nvCxnSpPr>
        <p:spPr>
          <a:xfrm>
            <a:off x="4139952" y="4983564"/>
            <a:ext cx="1584176" cy="0"/>
          </a:xfrm>
          <a:prstGeom prst="straightConnector1">
            <a:avLst/>
          </a:prstGeom>
          <a:ln>
            <a:solidFill>
              <a:srgbClr val="DDDDDD"/>
            </a:solidFill>
            <a:tailEnd type="arrow"/>
          </a:ln>
          <a:effectLst/>
        </p:spPr>
        <p:style>
          <a:lnRef idx="3">
            <a:schemeClr val="dk1"/>
          </a:lnRef>
          <a:fillRef idx="0">
            <a:schemeClr val="dk1"/>
          </a:fillRef>
          <a:effectRef idx="2">
            <a:schemeClr val="dk1"/>
          </a:effectRef>
          <a:fontRef idx="minor">
            <a:schemeClr val="tx1"/>
          </a:fontRef>
        </p:style>
      </p:cxnSp>
      <p:sp>
        <p:nvSpPr>
          <p:cNvPr id="27" name="TextBox 26"/>
          <p:cNvSpPr txBox="1"/>
          <p:nvPr/>
        </p:nvSpPr>
        <p:spPr>
          <a:xfrm>
            <a:off x="6255184" y="4819803"/>
            <a:ext cx="2853320" cy="307777"/>
          </a:xfrm>
          <a:prstGeom prst="rect">
            <a:avLst/>
          </a:prstGeom>
          <a:noFill/>
        </p:spPr>
        <p:txBody>
          <a:bodyPr wrap="square" rtlCol="0">
            <a:spAutoFit/>
          </a:bodyPr>
          <a:lstStyle/>
          <a:p>
            <a:r>
              <a:rPr lang="en-US" sz="1400" b="1" dirty="0" smtClean="0"/>
              <a:t>Latency</a:t>
            </a:r>
            <a:endParaRPr lang="en-US" sz="1400" b="1" dirty="0"/>
          </a:p>
        </p:txBody>
      </p:sp>
    </p:spTree>
    <p:extLst>
      <p:ext uri="{BB962C8B-B14F-4D97-AF65-F5344CB8AC3E}">
        <p14:creationId xmlns:p14="http://schemas.microsoft.com/office/powerpoint/2010/main" val="20842764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572000" cy="6858000"/>
          </a:xfrm>
          <a:prstGeom prst="rect">
            <a:avLst/>
          </a:prstGeom>
          <a:solidFill>
            <a:srgbClr val="B5031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flipH="1">
            <a:off x="-121179" y="3505200"/>
            <a:ext cx="4693179" cy="461665"/>
          </a:xfrm>
          <a:prstGeom prst="rect">
            <a:avLst/>
          </a:prstGeom>
          <a:noFill/>
        </p:spPr>
        <p:txBody>
          <a:bodyPr wrap="square" rtlCol="0">
            <a:spAutoFit/>
          </a:bodyPr>
          <a:lstStyle/>
          <a:p>
            <a:pPr algn="ctr"/>
            <a:r>
              <a:rPr lang="en-US" sz="2400" b="1" dirty="0" smtClean="0">
                <a:solidFill>
                  <a:schemeClr val="bg1"/>
                </a:solidFill>
                <a:latin typeface="Arial" pitchFamily="34" charset="0"/>
                <a:cs typeface="Arial" pitchFamily="34" charset="0"/>
              </a:rPr>
              <a:t>Critical Elements</a:t>
            </a:r>
            <a:endParaRPr lang="en-US" sz="2400" b="1" dirty="0">
              <a:solidFill>
                <a:schemeClr val="bg1"/>
              </a:solidFill>
              <a:latin typeface="Arial" pitchFamily="34" charset="0"/>
              <a:cs typeface="Arial" pitchFamily="34" charset="0"/>
            </a:endParaRPr>
          </a:p>
        </p:txBody>
      </p:sp>
      <p:sp>
        <p:nvSpPr>
          <p:cNvPr id="6" name="TextBox 5"/>
          <p:cNvSpPr txBox="1"/>
          <p:nvPr/>
        </p:nvSpPr>
        <p:spPr>
          <a:xfrm>
            <a:off x="5486400" y="3324761"/>
            <a:ext cx="4572000" cy="1015663"/>
          </a:xfrm>
          <a:prstGeom prst="rect">
            <a:avLst/>
          </a:prstGeom>
          <a:noFill/>
        </p:spPr>
        <p:txBody>
          <a:bodyPr wrap="square" rtlCol="0">
            <a:spAutoFit/>
          </a:bodyPr>
          <a:lstStyle/>
          <a:p>
            <a:pPr marL="400050" indent="-400050">
              <a:buAutoNum type="romanUcPeriod"/>
            </a:pPr>
            <a:r>
              <a:rPr lang="en-US" sz="2000" dirty="0" smtClean="0"/>
              <a:t>Latency</a:t>
            </a:r>
          </a:p>
          <a:p>
            <a:pPr marL="400050" indent="-400050">
              <a:buAutoNum type="romanUcPeriod"/>
            </a:pPr>
            <a:r>
              <a:rPr lang="en-US" sz="2000" dirty="0" smtClean="0"/>
              <a:t>Scalability</a:t>
            </a:r>
          </a:p>
          <a:p>
            <a:pPr marL="400050" indent="-400050">
              <a:buAutoNum type="romanUcPeriod"/>
            </a:pPr>
            <a:r>
              <a:rPr lang="en-US" sz="2000" dirty="0" smtClean="0"/>
              <a:t>Throughput</a:t>
            </a:r>
          </a:p>
        </p:txBody>
      </p:sp>
    </p:spTree>
    <p:extLst>
      <p:ext uri="{BB962C8B-B14F-4D97-AF65-F5344CB8AC3E}">
        <p14:creationId xmlns:p14="http://schemas.microsoft.com/office/powerpoint/2010/main" val="38601032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B5031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flipH="1">
            <a:off x="1388190" y="2580068"/>
            <a:ext cx="6367619" cy="707886"/>
          </a:xfrm>
          <a:prstGeom prst="rect">
            <a:avLst/>
          </a:prstGeom>
          <a:noFill/>
        </p:spPr>
        <p:txBody>
          <a:bodyPr wrap="square" rtlCol="0">
            <a:spAutoFit/>
          </a:bodyPr>
          <a:lstStyle/>
          <a:p>
            <a:pPr algn="ctr"/>
            <a:r>
              <a:rPr lang="en-US" sz="4000" dirty="0" smtClean="0">
                <a:solidFill>
                  <a:schemeClr val="bg1"/>
                </a:solidFill>
                <a:latin typeface="Arial" pitchFamily="34" charset="0"/>
                <a:cs typeface="Arial" pitchFamily="34" charset="0"/>
              </a:rPr>
              <a:t>Thank you for your time</a:t>
            </a:r>
            <a:endParaRPr lang="en-US" sz="40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4209257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3124200"/>
          </a:xfrm>
          <a:prstGeom prst="rect">
            <a:avLst/>
          </a:prstGeom>
          <a:solidFill>
            <a:srgbClr val="B5031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flipH="1">
            <a:off x="2286000" y="2590800"/>
            <a:ext cx="4693179" cy="369332"/>
          </a:xfrm>
          <a:prstGeom prst="rect">
            <a:avLst/>
          </a:prstGeom>
          <a:noFill/>
        </p:spPr>
        <p:txBody>
          <a:bodyPr wrap="square" rtlCol="0">
            <a:spAutoFit/>
          </a:bodyPr>
          <a:lstStyle/>
          <a:p>
            <a:pPr algn="ctr"/>
            <a:r>
              <a:rPr lang="en-US" dirty="0" smtClean="0">
                <a:solidFill>
                  <a:schemeClr val="bg1"/>
                </a:solidFill>
                <a:latin typeface="Arial" pitchFamily="34" charset="0"/>
                <a:cs typeface="Arial" pitchFamily="34" charset="0"/>
              </a:rPr>
              <a:t>Appendix</a:t>
            </a:r>
            <a:endParaRPr lang="en-US"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Appendix - Companies</a:t>
            </a:r>
            <a:endParaRPr lang="en-US" sz="3200" dirty="0">
              <a:latin typeface="Arial" pitchFamily="34" charset="0"/>
              <a:cs typeface="Arial" pitchFamily="34" charset="0"/>
            </a:endParaRPr>
          </a:p>
        </p:txBody>
      </p:sp>
      <p:sp>
        <p:nvSpPr>
          <p:cNvPr id="13" name="TextBox 12"/>
          <p:cNvSpPr txBox="1"/>
          <p:nvPr/>
        </p:nvSpPr>
        <p:spPr>
          <a:xfrm>
            <a:off x="152400" y="1143000"/>
            <a:ext cx="8763000" cy="369332"/>
          </a:xfrm>
          <a:prstGeom prst="rect">
            <a:avLst/>
          </a:prstGeom>
          <a:noFill/>
        </p:spPr>
        <p:txBody>
          <a:bodyPr wrap="square" rtlCol="0">
            <a:spAutoFit/>
          </a:bodyPr>
          <a:lstStyle/>
          <a:p>
            <a:endParaRPr lang="en-US" dirty="0"/>
          </a:p>
        </p:txBody>
      </p:sp>
      <p:sp>
        <p:nvSpPr>
          <p:cNvPr id="14" name="TextBox 13"/>
          <p:cNvSpPr txBox="1"/>
          <p:nvPr/>
        </p:nvSpPr>
        <p:spPr>
          <a:xfrm>
            <a:off x="304800" y="838200"/>
            <a:ext cx="8534400" cy="6740308"/>
          </a:xfrm>
          <a:prstGeom prst="rect">
            <a:avLst/>
          </a:prstGeom>
          <a:noFill/>
        </p:spPr>
        <p:txBody>
          <a:bodyPr wrap="square" rtlCol="0">
            <a:spAutoFit/>
          </a:bodyPr>
          <a:lstStyle/>
          <a:p>
            <a:r>
              <a:rPr lang="en-US" sz="1750" b="1" u="sng" dirty="0" smtClean="0"/>
              <a:t>Lvl6</a:t>
            </a:r>
            <a:endParaRPr lang="en-US" sz="1750" b="1" u="sng" dirty="0">
              <a:hlinkClick r:id="rId4"/>
            </a:endParaRPr>
          </a:p>
          <a:p>
            <a:pPr>
              <a:buFont typeface="Arial"/>
              <a:buChar char="•"/>
            </a:pPr>
            <a:r>
              <a:rPr lang="en-US" sz="1750" dirty="0" smtClean="0">
                <a:hlinkClick r:id="rId5"/>
              </a:rPr>
              <a:t>http://www.lvl6.com</a:t>
            </a:r>
            <a:r>
              <a:rPr lang="en-US" sz="1750" dirty="0" smtClean="0"/>
              <a:t> </a:t>
            </a:r>
          </a:p>
          <a:p>
            <a:pPr>
              <a:buFont typeface="Arial"/>
              <a:buChar char="•"/>
            </a:pPr>
            <a:r>
              <a:rPr lang="en-US" sz="1750" dirty="0" smtClean="0"/>
              <a:t>Kelly, Senior Engineer at lvl6</a:t>
            </a:r>
          </a:p>
          <a:p>
            <a:endParaRPr lang="en-US" sz="1750" b="1" u="sng" dirty="0" smtClean="0"/>
          </a:p>
          <a:p>
            <a:r>
              <a:rPr lang="en-US" sz="1750" b="1" u="sng" dirty="0" err="1" smtClean="0"/>
              <a:t>Wooga</a:t>
            </a:r>
            <a:endParaRPr lang="en-US" sz="1750" b="1" u="sng" dirty="0" smtClean="0">
              <a:hlinkClick r:id="rId4"/>
            </a:endParaRPr>
          </a:p>
          <a:p>
            <a:pPr>
              <a:buFont typeface="Arial"/>
              <a:buChar char="•"/>
            </a:pPr>
            <a:r>
              <a:rPr lang="en-US" sz="1750" dirty="0" smtClean="0">
                <a:hlinkClick r:id="rId4"/>
              </a:rPr>
              <a:t>http://www.crunchbase.com/company/wooga</a:t>
            </a:r>
            <a:endParaRPr lang="en-US" sz="1750" dirty="0" smtClean="0"/>
          </a:p>
          <a:p>
            <a:pPr>
              <a:buFont typeface="Arial"/>
              <a:buChar char="•"/>
            </a:pPr>
            <a:r>
              <a:rPr lang="en-US" sz="1750" dirty="0" smtClean="0">
                <a:hlinkClick r:id="rId6"/>
              </a:rPr>
              <a:t>http://www.appdata.com/devs/31504-wooga</a:t>
            </a:r>
            <a:endParaRPr lang="en-US" sz="1750" dirty="0" smtClean="0"/>
          </a:p>
          <a:p>
            <a:pPr>
              <a:buFont typeface="Arial"/>
              <a:buChar char="•"/>
            </a:pPr>
            <a:r>
              <a:rPr lang="en-US" sz="1750" dirty="0" smtClean="0">
                <a:hlinkClick r:id="rId7"/>
              </a:rPr>
              <a:t>http://</a:t>
            </a:r>
            <a:r>
              <a:rPr lang="en-US" sz="1750" dirty="0" err="1" smtClean="0">
                <a:hlinkClick r:id="rId7"/>
              </a:rPr>
              <a:t>www.slideshare.net/wooga</a:t>
            </a:r>
            <a:endParaRPr lang="en-US" sz="1750" dirty="0" smtClean="0"/>
          </a:p>
          <a:p>
            <a:pPr>
              <a:buFont typeface="Arial"/>
              <a:buChar char="•"/>
            </a:pPr>
            <a:r>
              <a:rPr lang="en-US" sz="1750" dirty="0" err="1" smtClean="0"/>
              <a:t>Jesper</a:t>
            </a:r>
            <a:r>
              <a:rPr lang="en-US" sz="1750" dirty="0" smtClean="0"/>
              <a:t> Richter-</a:t>
            </a:r>
            <a:r>
              <a:rPr lang="en-US" sz="1750" dirty="0" err="1" smtClean="0"/>
              <a:t>Reichhelm</a:t>
            </a:r>
            <a:r>
              <a:rPr lang="en-US" sz="1750" dirty="0" smtClean="0"/>
              <a:t>, Head of Engineering at </a:t>
            </a:r>
            <a:r>
              <a:rPr lang="en-US" sz="1750" dirty="0" err="1" smtClean="0"/>
              <a:t>Wooga</a:t>
            </a:r>
            <a:endParaRPr lang="en-US" sz="1750" dirty="0" smtClean="0"/>
          </a:p>
          <a:p>
            <a:pPr>
              <a:buFont typeface="Arial"/>
              <a:buChar char="•"/>
            </a:pPr>
            <a:endParaRPr lang="en-US" sz="1750" dirty="0" smtClean="0"/>
          </a:p>
          <a:p>
            <a:r>
              <a:rPr lang="en-US" sz="1750" b="1" u="sng" dirty="0" smtClean="0"/>
              <a:t>Social Point</a:t>
            </a:r>
          </a:p>
          <a:p>
            <a:pPr>
              <a:buFont typeface="Arial"/>
              <a:buChar char="•"/>
            </a:pPr>
            <a:r>
              <a:rPr lang="en-US" sz="1750" dirty="0" smtClean="0">
                <a:hlinkClick r:id="rId8"/>
              </a:rPr>
              <a:t>http://www.crunchbase.com/company/social-point</a:t>
            </a:r>
            <a:endParaRPr lang="en-US" sz="1750" dirty="0" smtClean="0"/>
          </a:p>
          <a:p>
            <a:pPr>
              <a:buFont typeface="Arial"/>
              <a:buChar char="•"/>
            </a:pPr>
            <a:r>
              <a:rPr lang="en-US" sz="1750" dirty="0" smtClean="0">
                <a:hlinkClick r:id="rId9"/>
              </a:rPr>
              <a:t>http://www.appdata.com/devs/66241-social-point</a:t>
            </a:r>
            <a:endParaRPr lang="en-US" sz="1750" dirty="0" smtClean="0"/>
          </a:p>
          <a:p>
            <a:pPr>
              <a:buFont typeface="Arial"/>
              <a:buChar char="•"/>
            </a:pPr>
            <a:r>
              <a:rPr lang="en-US" sz="1750" dirty="0" smtClean="0"/>
              <a:t>Marc </a:t>
            </a:r>
            <a:r>
              <a:rPr lang="en-US" sz="1750" dirty="0" err="1" smtClean="0"/>
              <a:t>Canaleta</a:t>
            </a:r>
            <a:r>
              <a:rPr lang="en-US" sz="1750" dirty="0" smtClean="0"/>
              <a:t>, CTO at Social Point</a:t>
            </a:r>
          </a:p>
          <a:p>
            <a:pPr>
              <a:buFont typeface="Arial"/>
              <a:buChar char="•"/>
            </a:pPr>
            <a:endParaRPr lang="en-US" sz="1750" dirty="0" smtClean="0"/>
          </a:p>
          <a:p>
            <a:r>
              <a:rPr lang="en-US" sz="1750" b="1" u="sng" dirty="0" smtClean="0"/>
              <a:t>Phoenix Guild</a:t>
            </a:r>
          </a:p>
          <a:p>
            <a:pPr>
              <a:buFont typeface="Arial"/>
              <a:buChar char="•"/>
            </a:pPr>
            <a:r>
              <a:rPr lang="en-US" sz="1750" dirty="0" smtClean="0">
                <a:hlinkClick r:id="rId10"/>
              </a:rPr>
              <a:t>http://www.crunchbase.com/company/phoenix-guild</a:t>
            </a:r>
            <a:endParaRPr lang="en-US" sz="1750" dirty="0" smtClean="0"/>
          </a:p>
          <a:p>
            <a:pPr>
              <a:buFont typeface="Arial"/>
              <a:buChar char="•"/>
            </a:pPr>
            <a:r>
              <a:rPr lang="en-US" sz="1750" dirty="0" smtClean="0"/>
              <a:t>Jason Citron, CEO at Phoenix Guild</a:t>
            </a:r>
          </a:p>
          <a:p>
            <a:pPr>
              <a:buFont typeface="Arial"/>
              <a:buChar char="•"/>
            </a:pPr>
            <a:endParaRPr lang="en-US" sz="1750" dirty="0"/>
          </a:p>
          <a:p>
            <a:r>
              <a:rPr lang="en-US" sz="1750" b="1" u="sng" dirty="0" err="1" smtClean="0"/>
              <a:t>Zynga</a:t>
            </a:r>
            <a:endParaRPr lang="en-US" sz="1750" b="1" u="sng" dirty="0"/>
          </a:p>
          <a:p>
            <a:pPr>
              <a:buFont typeface="Arial"/>
              <a:buChar char="•"/>
            </a:pPr>
            <a:r>
              <a:rPr lang="en-US" sz="1750" dirty="0">
                <a:hlinkClick r:id="rId11"/>
              </a:rPr>
              <a:t>https://zynga.com</a:t>
            </a:r>
            <a:r>
              <a:rPr lang="en-US" sz="1750" dirty="0" smtClean="0">
                <a:hlinkClick r:id="rId11"/>
              </a:rPr>
              <a:t>/</a:t>
            </a:r>
            <a:endParaRPr lang="en-US" sz="1750" dirty="0" smtClean="0"/>
          </a:p>
          <a:p>
            <a:pPr>
              <a:buFont typeface="Arial"/>
              <a:buChar char="•"/>
            </a:pPr>
            <a:r>
              <a:rPr lang="en-US" sz="1750" dirty="0" err="1" smtClean="0"/>
              <a:t>Sudhish</a:t>
            </a:r>
            <a:r>
              <a:rPr lang="en-US" sz="1750" dirty="0" smtClean="0"/>
              <a:t> </a:t>
            </a:r>
            <a:r>
              <a:rPr lang="en-US" sz="1750" dirty="0" err="1" smtClean="0"/>
              <a:t>Iyer</a:t>
            </a:r>
            <a:r>
              <a:rPr lang="en-US" sz="1750" dirty="0" smtClean="0"/>
              <a:t>, Database Architect at </a:t>
            </a:r>
            <a:r>
              <a:rPr lang="en-US" sz="1750" dirty="0" err="1" smtClean="0"/>
              <a:t>Zynga</a:t>
            </a:r>
            <a:endParaRPr lang="en-US" sz="1750" dirty="0" smtClean="0"/>
          </a:p>
          <a:p>
            <a:pPr>
              <a:buFont typeface="Arial"/>
              <a:buChar char="•"/>
            </a:pPr>
            <a:endParaRPr lang="en-US" dirty="0" smtClean="0"/>
          </a:p>
          <a:p>
            <a:pPr>
              <a:buFont typeface="Arial"/>
              <a:buChar char="•"/>
            </a:pPr>
            <a:endParaRPr lang="en-US" dirty="0"/>
          </a:p>
        </p:txBody>
      </p:sp>
    </p:spTree>
    <p:extLst>
      <p:ext uri="{BB962C8B-B14F-4D97-AF65-F5344CB8AC3E}">
        <p14:creationId xmlns:p14="http://schemas.microsoft.com/office/powerpoint/2010/main" val="15053309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Appendix - </a:t>
            </a:r>
            <a:r>
              <a:rPr lang="en-US" sz="3200" dirty="0" err="1" smtClean="0">
                <a:latin typeface="Arial" pitchFamily="34" charset="0"/>
                <a:cs typeface="Arial" pitchFamily="34" charset="0"/>
              </a:rPr>
              <a:t>Nordeus</a:t>
            </a:r>
            <a:endParaRPr lang="en-US" sz="3200" dirty="0">
              <a:latin typeface="Arial" pitchFamily="34" charset="0"/>
              <a:cs typeface="Arial" pitchFamily="34" charset="0"/>
            </a:endParaRPr>
          </a:p>
        </p:txBody>
      </p:sp>
      <p:sp>
        <p:nvSpPr>
          <p:cNvPr id="13" name="TextBox 12"/>
          <p:cNvSpPr txBox="1"/>
          <p:nvPr/>
        </p:nvSpPr>
        <p:spPr>
          <a:xfrm>
            <a:off x="152400" y="1143000"/>
            <a:ext cx="8763000" cy="3970318"/>
          </a:xfrm>
          <a:prstGeom prst="rect">
            <a:avLst/>
          </a:prstGeom>
          <a:noFill/>
        </p:spPr>
        <p:txBody>
          <a:bodyPr wrap="square" rtlCol="0">
            <a:spAutoFit/>
          </a:bodyPr>
          <a:lstStyle/>
          <a:p>
            <a:pPr marL="285750" lvl="0" indent="-285750">
              <a:buFont typeface="Arial"/>
              <a:buChar char="•"/>
            </a:pPr>
            <a:r>
              <a:rPr lang="en-US" dirty="0" smtClean="0"/>
              <a:t>Founded in 2010 by ex </a:t>
            </a:r>
            <a:r>
              <a:rPr lang="en-US" dirty="0"/>
              <a:t>Microsoft </a:t>
            </a:r>
            <a:r>
              <a:rPr lang="en-US" dirty="0" smtClean="0"/>
              <a:t>engineer </a:t>
            </a:r>
            <a:r>
              <a:rPr lang="en-US" dirty="0" err="1"/>
              <a:t>Branco</a:t>
            </a:r>
            <a:r>
              <a:rPr lang="en-US" dirty="0"/>
              <a:t> </a:t>
            </a:r>
            <a:r>
              <a:rPr lang="en-US" dirty="0" err="1"/>
              <a:t>Mulitinovic</a:t>
            </a:r>
            <a:r>
              <a:rPr lang="en-US" dirty="0"/>
              <a:t>; </a:t>
            </a:r>
            <a:r>
              <a:rPr lang="en-US" dirty="0" smtClean="0"/>
              <a:t>CTO</a:t>
            </a:r>
          </a:p>
          <a:p>
            <a:pPr marL="285750" lvl="0" indent="-285750">
              <a:buFont typeface="Arial"/>
              <a:buChar char="•"/>
            </a:pPr>
            <a:r>
              <a:rPr lang="en-US" dirty="0" smtClean="0"/>
              <a:t>One product—Top Eleven Football Manager</a:t>
            </a:r>
          </a:p>
          <a:p>
            <a:pPr marL="285750" lvl="0" indent="-285750">
              <a:buFont typeface="Arial"/>
              <a:buChar char="•"/>
            </a:pPr>
            <a:r>
              <a:rPr lang="en-US" dirty="0" smtClean="0"/>
              <a:t>Self-funded; no outside VC funding</a:t>
            </a:r>
          </a:p>
          <a:p>
            <a:pPr marL="285750" indent="-285750">
              <a:buFont typeface="Arial"/>
              <a:buChar char="•"/>
            </a:pPr>
            <a:r>
              <a:rPr lang="en-US" dirty="0" smtClean="0"/>
              <a:t>“Top Eleven Football Manager” – top 10 gaming apps on Facebook in DEC 2012</a:t>
            </a:r>
          </a:p>
          <a:p>
            <a:pPr marL="285750" indent="-285750">
              <a:buFont typeface="Arial"/>
              <a:buChar char="•"/>
            </a:pPr>
            <a:r>
              <a:rPr lang="en-US" dirty="0">
                <a:hlinkClick r:id="rId4"/>
              </a:rPr>
              <a:t>http://www.appdata.com/devs/35303-</a:t>
            </a:r>
            <a:r>
              <a:rPr lang="en-US" dirty="0" smtClean="0">
                <a:hlinkClick r:id="rId4"/>
              </a:rPr>
              <a:t>nordeus</a:t>
            </a:r>
            <a:endParaRPr lang="en-US" dirty="0" smtClean="0"/>
          </a:p>
          <a:p>
            <a:pPr marL="285750" indent="-285750">
              <a:buFont typeface="Arial"/>
              <a:buChar char="•"/>
            </a:pPr>
            <a:r>
              <a:rPr lang="en-US" dirty="0">
                <a:hlinkClick r:id="rId5"/>
              </a:rPr>
              <a:t>http://www.appdata.com/apps/facebook/109306535771-top-eleven-be-a-football-</a:t>
            </a:r>
            <a:r>
              <a:rPr lang="en-US" dirty="0" smtClean="0">
                <a:hlinkClick r:id="rId5"/>
              </a:rPr>
              <a:t>manager</a:t>
            </a:r>
            <a:endParaRPr lang="en-US" dirty="0" smtClean="0"/>
          </a:p>
          <a:p>
            <a:pPr marL="285750" indent="-285750">
              <a:buFont typeface="Arial"/>
              <a:buChar char="•"/>
            </a:pPr>
            <a:endParaRPr lang="en-US" dirty="0" smtClean="0"/>
          </a:p>
          <a:p>
            <a:pPr marL="285750" indent="-285750">
              <a:buFont typeface="Arial"/>
              <a:buChar char="•"/>
            </a:pPr>
            <a:endParaRPr lang="en-US" dirty="0" smtClean="0"/>
          </a:p>
          <a:p>
            <a:pPr marL="285750" indent="-285750">
              <a:buFont typeface="Arial"/>
              <a:buChar char="•"/>
            </a:pPr>
            <a:endParaRPr lang="en-US" dirty="0" smtClean="0"/>
          </a:p>
          <a:p>
            <a:pPr marL="285750" indent="-285750">
              <a:buFont typeface="Arial"/>
              <a:buChar char="•"/>
            </a:pPr>
            <a:endParaRPr lang="en-US" dirty="0" smtClean="0"/>
          </a:p>
          <a:p>
            <a:pPr marL="285750" indent="-285750">
              <a:buFont typeface="Arial"/>
              <a:buChar char="•"/>
            </a:pPr>
            <a:endParaRPr lang="en-US" dirty="0" smtClean="0"/>
          </a:p>
          <a:p>
            <a:pPr marL="285750" indent="-285750">
              <a:buFont typeface="Arial"/>
              <a:buChar char="•"/>
            </a:pPr>
            <a:endParaRPr lang="en-US" dirty="0" smtClean="0"/>
          </a:p>
          <a:p>
            <a:r>
              <a:rPr lang="en-US" dirty="0" smtClean="0"/>
              <a:t> </a:t>
            </a:r>
            <a:endParaRPr lang="en-US" dirty="0"/>
          </a:p>
        </p:txBody>
      </p:sp>
      <p:pic>
        <p:nvPicPr>
          <p:cNvPr id="2" name="Picture 1" descr="Screen Shot 2013-04-04 at 7.29.1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20" y="3140968"/>
            <a:ext cx="4636044" cy="3168352"/>
          </a:xfrm>
          <a:prstGeom prst="rect">
            <a:avLst/>
          </a:prstGeom>
        </p:spPr>
      </p:pic>
    </p:spTree>
    <p:extLst>
      <p:ext uri="{BB962C8B-B14F-4D97-AF65-F5344CB8AC3E}">
        <p14:creationId xmlns:p14="http://schemas.microsoft.com/office/powerpoint/2010/main" val="41189497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Appendix - Social Point</a:t>
            </a:r>
            <a:endParaRPr lang="en-US" sz="3200" dirty="0">
              <a:latin typeface="Arial" pitchFamily="34" charset="0"/>
              <a:cs typeface="Arial" pitchFamily="34" charset="0"/>
            </a:endParaRPr>
          </a:p>
        </p:txBody>
      </p:sp>
      <p:sp>
        <p:nvSpPr>
          <p:cNvPr id="13" name="TextBox 12"/>
          <p:cNvSpPr txBox="1"/>
          <p:nvPr/>
        </p:nvSpPr>
        <p:spPr>
          <a:xfrm>
            <a:off x="152400" y="1143000"/>
            <a:ext cx="8763000" cy="369332"/>
          </a:xfrm>
          <a:prstGeom prst="rect">
            <a:avLst/>
          </a:prstGeom>
          <a:noFill/>
        </p:spPr>
        <p:txBody>
          <a:bodyPr wrap="square" rtlCol="0">
            <a:spAutoFit/>
          </a:bodyPr>
          <a:lstStyle/>
          <a:p>
            <a:endParaRPr lang="en-US" dirty="0"/>
          </a:p>
        </p:txBody>
      </p:sp>
      <p:sp>
        <p:nvSpPr>
          <p:cNvPr id="12" name="Rectangle 11"/>
          <p:cNvSpPr/>
          <p:nvPr/>
        </p:nvSpPr>
        <p:spPr>
          <a:xfrm>
            <a:off x="304800" y="1295400"/>
            <a:ext cx="8839200" cy="830997"/>
          </a:xfrm>
          <a:prstGeom prst="rect">
            <a:avLst/>
          </a:prstGeom>
        </p:spPr>
        <p:txBody>
          <a:bodyPr wrap="square">
            <a:spAutoFit/>
          </a:bodyPr>
          <a:lstStyle/>
          <a:p>
            <a:pPr>
              <a:buFont typeface="Arial"/>
              <a:buChar char="•"/>
            </a:pPr>
            <a:r>
              <a:rPr lang="en-US" sz="1200" dirty="0" smtClean="0"/>
              <a:t>“Social Point is one of the top 5 global developers of social games. Their games are played by over 30 million monthly active users on </a:t>
            </a:r>
            <a:r>
              <a:rPr lang="en-US" sz="1200" dirty="0" err="1" smtClean="0"/>
              <a:t>Facebook</a:t>
            </a:r>
            <a:r>
              <a:rPr lang="en-US" sz="1200" dirty="0" smtClean="0"/>
              <a:t> and mobile platforms.</a:t>
            </a:r>
          </a:p>
          <a:p>
            <a:pPr>
              <a:buFont typeface="Arial"/>
              <a:buChar char="•"/>
            </a:pPr>
            <a:r>
              <a:rPr lang="en-US" sz="1200" dirty="0" smtClean="0"/>
              <a:t>The company was founded by Andrés </a:t>
            </a:r>
            <a:r>
              <a:rPr lang="en-US" sz="1200" dirty="0" err="1" smtClean="0"/>
              <a:t>Bou</a:t>
            </a:r>
            <a:r>
              <a:rPr lang="en-US" sz="1200" dirty="0" smtClean="0"/>
              <a:t>, </a:t>
            </a:r>
            <a:r>
              <a:rPr lang="en-US" sz="1200" dirty="0" err="1" smtClean="0"/>
              <a:t>Horacio</a:t>
            </a:r>
            <a:r>
              <a:rPr lang="en-US" sz="1200" dirty="0" smtClean="0"/>
              <a:t> </a:t>
            </a:r>
            <a:r>
              <a:rPr lang="en-US" sz="1200" dirty="0" err="1" smtClean="0"/>
              <a:t>Martos</a:t>
            </a:r>
            <a:r>
              <a:rPr lang="en-US" sz="1200" dirty="0" smtClean="0"/>
              <a:t> and Marc </a:t>
            </a:r>
            <a:r>
              <a:rPr lang="en-US" sz="1200" dirty="0" err="1" smtClean="0"/>
              <a:t>Canaleta</a:t>
            </a:r>
            <a:r>
              <a:rPr lang="en-US" sz="1200" dirty="0" smtClean="0"/>
              <a:t> in 2008 and has since released three hit games (Social Empires, Social Wars and Dragon City), with a strong pipeline of innovative games to be released in the near future.”</a:t>
            </a:r>
          </a:p>
        </p:txBody>
      </p:sp>
      <p:pic>
        <p:nvPicPr>
          <p:cNvPr id="15" name="Picture 14" descr="Screen shot 2013-04-04 at 11.30.52 AM.p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943600" y="3276600"/>
            <a:ext cx="2933700" cy="2578100"/>
          </a:xfrm>
          <a:prstGeom prst="rect">
            <a:avLst/>
          </a:prstGeom>
        </p:spPr>
      </p:pic>
      <p:pic>
        <p:nvPicPr>
          <p:cNvPr id="16" name="Picture 15" descr="Screen shot 2013-04-04 at 11.32.46 AM.png"/>
          <p:cNvPicPr>
            <a:picLocks noChangeAspect="1"/>
          </p:cNvPicPr>
          <p:nvPr/>
        </p:nvPicPr>
        <p:blipFill>
          <a:blip r:embed="rId6"/>
          <a:stretch>
            <a:fillRect/>
          </a:stretch>
        </p:blipFill>
        <p:spPr>
          <a:xfrm>
            <a:off x="381000" y="2819400"/>
            <a:ext cx="2868386" cy="3543300"/>
          </a:xfrm>
          <a:prstGeom prst="rect">
            <a:avLst/>
          </a:prstGeom>
        </p:spPr>
      </p:pic>
      <p:pic>
        <p:nvPicPr>
          <p:cNvPr id="17" name="Picture 16" descr="Screen shot 2013-04-04 at 11.33.35 AM.png"/>
          <p:cNvPicPr>
            <a:picLocks noChangeAspect="1"/>
          </p:cNvPicPr>
          <p:nvPr/>
        </p:nvPicPr>
        <p:blipFill>
          <a:blip r:embed="rId7"/>
          <a:stretch>
            <a:fillRect/>
          </a:stretch>
        </p:blipFill>
        <p:spPr>
          <a:xfrm>
            <a:off x="3276600" y="2209800"/>
            <a:ext cx="2438400" cy="4440930"/>
          </a:xfrm>
          <a:prstGeom prst="rect">
            <a:avLst/>
          </a:prstGeom>
        </p:spPr>
      </p:pic>
    </p:spTree>
    <p:extLst>
      <p:ext uri="{BB962C8B-B14F-4D97-AF65-F5344CB8AC3E}">
        <p14:creationId xmlns:p14="http://schemas.microsoft.com/office/powerpoint/2010/main" val="15053309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5" name="Picture 2" descr="http://www.sv411.com/wp-content/uploads/aerospike-square1-640x75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Appendix – Three Rings</a:t>
            </a:r>
            <a:endParaRPr lang="en-US" sz="3200" dirty="0">
              <a:latin typeface="Arial" pitchFamily="34" charset="0"/>
              <a:cs typeface="Arial" pitchFamily="34" charset="0"/>
            </a:endParaRPr>
          </a:p>
        </p:txBody>
      </p:sp>
      <p:sp>
        <p:nvSpPr>
          <p:cNvPr id="7" name="TextBox 6"/>
          <p:cNvSpPr txBox="1"/>
          <p:nvPr/>
        </p:nvSpPr>
        <p:spPr>
          <a:xfrm>
            <a:off x="381000" y="1219200"/>
            <a:ext cx="8382000" cy="2585323"/>
          </a:xfrm>
          <a:prstGeom prst="rect">
            <a:avLst/>
          </a:prstGeom>
          <a:noFill/>
        </p:spPr>
        <p:txBody>
          <a:bodyPr wrap="square" rtlCol="0">
            <a:spAutoFit/>
          </a:bodyPr>
          <a:lstStyle/>
          <a:p>
            <a:pPr>
              <a:buFont typeface="Arial"/>
              <a:buChar char="•"/>
            </a:pPr>
            <a:r>
              <a:rPr lang="en-US" dirty="0" smtClean="0"/>
              <a:t>SEGA Corp.: Japanese multinational company.</a:t>
            </a:r>
          </a:p>
          <a:p>
            <a:pPr>
              <a:buFont typeface="Arial"/>
              <a:buChar char="•"/>
            </a:pPr>
            <a:endParaRPr lang="en-US" dirty="0" smtClean="0"/>
          </a:p>
          <a:p>
            <a:pPr>
              <a:buFont typeface="Arial"/>
              <a:buChar char="•"/>
            </a:pPr>
            <a:r>
              <a:rPr lang="en-US" dirty="0" smtClean="0"/>
              <a:t>Experts contacted at Three Rings:</a:t>
            </a:r>
          </a:p>
          <a:p>
            <a:r>
              <a:rPr lang="en-US" dirty="0" smtClean="0"/>
              <a:t> Ray Greenwell: Senior Software Engineer</a:t>
            </a:r>
          </a:p>
          <a:p>
            <a:r>
              <a:rPr lang="en-US" dirty="0" smtClean="0"/>
              <a:t> Par </a:t>
            </a:r>
            <a:r>
              <a:rPr lang="en-US" dirty="0" err="1" smtClean="0"/>
              <a:t>Winzell</a:t>
            </a:r>
            <a:r>
              <a:rPr lang="en-US" dirty="0" smtClean="0"/>
              <a:t>: Senior Software Engineer</a:t>
            </a:r>
          </a:p>
          <a:p>
            <a:endParaRPr lang="en-US" dirty="0" smtClean="0"/>
          </a:p>
          <a:p>
            <a:endParaRPr lang="en-US" dirty="0" smtClean="0"/>
          </a:p>
          <a:p>
            <a:endParaRPr lang="en-US" dirty="0" smtClean="0"/>
          </a:p>
          <a:p>
            <a:r>
              <a:rPr lang="en-US" dirty="0" smtClean="0"/>
              <a:t>SEGA*:</a:t>
            </a:r>
          </a:p>
        </p:txBody>
      </p:sp>
      <p:pic>
        <p:nvPicPr>
          <p:cNvPr id="8" name="Picture 7" descr="sega 2.tiff"/>
          <p:cNvPicPr>
            <a:picLocks noChangeAspect="1"/>
          </p:cNvPicPr>
          <p:nvPr/>
        </p:nvPicPr>
        <p:blipFill>
          <a:blip r:embed="rId3"/>
          <a:stretch>
            <a:fillRect/>
          </a:stretch>
        </p:blipFill>
        <p:spPr>
          <a:xfrm>
            <a:off x="457200" y="3962400"/>
            <a:ext cx="3733800" cy="1660712"/>
          </a:xfrm>
          <a:prstGeom prst="rect">
            <a:avLst/>
          </a:prstGeom>
        </p:spPr>
      </p:pic>
      <p:pic>
        <p:nvPicPr>
          <p:cNvPr id="9" name="Picture 8" descr="sega 1.tiff"/>
          <p:cNvPicPr>
            <a:picLocks noChangeAspect="1"/>
          </p:cNvPicPr>
          <p:nvPr/>
        </p:nvPicPr>
        <p:blipFill>
          <a:blip r:embed="rId4"/>
          <a:stretch>
            <a:fillRect/>
          </a:stretch>
        </p:blipFill>
        <p:spPr>
          <a:xfrm>
            <a:off x="4572000" y="4038600"/>
            <a:ext cx="4267200" cy="1614338"/>
          </a:xfrm>
          <a:prstGeom prst="rect">
            <a:avLst/>
          </a:prstGeom>
        </p:spPr>
      </p:pic>
      <p:sp>
        <p:nvSpPr>
          <p:cNvPr id="10" name="TextBox 9"/>
          <p:cNvSpPr txBox="1"/>
          <p:nvPr/>
        </p:nvSpPr>
        <p:spPr>
          <a:xfrm>
            <a:off x="381000" y="5715000"/>
            <a:ext cx="7391400" cy="369332"/>
          </a:xfrm>
          <a:prstGeom prst="rect">
            <a:avLst/>
          </a:prstGeom>
          <a:noFill/>
        </p:spPr>
        <p:txBody>
          <a:bodyPr wrap="square" rtlCol="0">
            <a:spAutoFit/>
          </a:bodyPr>
          <a:lstStyle/>
          <a:p>
            <a:r>
              <a:rPr lang="en-US" dirty="0" smtClean="0"/>
              <a:t>*http://news.yahoo.com/top-iphone-ipad-apps-app-172926481.html</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Appendix - </a:t>
            </a:r>
            <a:r>
              <a:rPr lang="en-US" sz="3200" dirty="0" err="1" smtClean="0">
                <a:latin typeface="Arial" pitchFamily="34" charset="0"/>
                <a:cs typeface="Arial" pitchFamily="34" charset="0"/>
              </a:rPr>
              <a:t>Wooga</a:t>
            </a:r>
            <a:endParaRPr lang="en-US" sz="3200" dirty="0">
              <a:latin typeface="Arial" pitchFamily="34" charset="0"/>
              <a:cs typeface="Arial" pitchFamily="34" charset="0"/>
            </a:endParaRPr>
          </a:p>
        </p:txBody>
      </p:sp>
      <p:sp>
        <p:nvSpPr>
          <p:cNvPr id="13" name="TextBox 12"/>
          <p:cNvSpPr txBox="1"/>
          <p:nvPr/>
        </p:nvSpPr>
        <p:spPr>
          <a:xfrm>
            <a:off x="152400" y="1143000"/>
            <a:ext cx="8763000" cy="369332"/>
          </a:xfrm>
          <a:prstGeom prst="rect">
            <a:avLst/>
          </a:prstGeom>
          <a:noFill/>
        </p:spPr>
        <p:txBody>
          <a:bodyPr wrap="square" rtlCol="0">
            <a:spAutoFit/>
          </a:bodyPr>
          <a:lstStyle/>
          <a:p>
            <a:endParaRPr lang="en-US" dirty="0"/>
          </a:p>
        </p:txBody>
      </p:sp>
      <p:pic>
        <p:nvPicPr>
          <p:cNvPr id="8" name="Picture 7" descr="Screen shot 2013-04-04 at 11.19.41 AM.png"/>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867400" y="2895600"/>
            <a:ext cx="2997200" cy="2959100"/>
          </a:xfrm>
          <a:prstGeom prst="rect">
            <a:avLst/>
          </a:prstGeom>
        </p:spPr>
      </p:pic>
      <p:pic>
        <p:nvPicPr>
          <p:cNvPr id="10" name="Picture 9" descr="Screen shot 2013-04-04 at 11.21.51 AM.png"/>
          <p:cNvPicPr>
            <a:picLocks noChangeAspect="1"/>
          </p:cNvPicPr>
          <p:nvPr/>
        </p:nvPicPr>
        <p:blipFill>
          <a:blip r:embed="rId6"/>
          <a:stretch>
            <a:fillRect/>
          </a:stretch>
        </p:blipFill>
        <p:spPr>
          <a:xfrm>
            <a:off x="457200" y="2514600"/>
            <a:ext cx="2209800" cy="3447976"/>
          </a:xfrm>
          <a:prstGeom prst="rect">
            <a:avLst/>
          </a:prstGeom>
        </p:spPr>
      </p:pic>
      <p:pic>
        <p:nvPicPr>
          <p:cNvPr id="11" name="Picture 10" descr="Screen shot 2013-04-04 at 11.21.59 AM.png"/>
          <p:cNvPicPr>
            <a:picLocks noChangeAspect="1"/>
          </p:cNvPicPr>
          <p:nvPr/>
        </p:nvPicPr>
        <p:blipFill>
          <a:blip r:embed="rId7"/>
          <a:stretch>
            <a:fillRect/>
          </a:stretch>
        </p:blipFill>
        <p:spPr>
          <a:xfrm>
            <a:off x="2763220" y="3257550"/>
            <a:ext cx="2875580" cy="2609850"/>
          </a:xfrm>
          <a:prstGeom prst="rect">
            <a:avLst/>
          </a:prstGeom>
        </p:spPr>
      </p:pic>
      <p:sp>
        <p:nvSpPr>
          <p:cNvPr id="18" name="TextBox 17"/>
          <p:cNvSpPr txBox="1"/>
          <p:nvPr/>
        </p:nvSpPr>
        <p:spPr>
          <a:xfrm>
            <a:off x="304800" y="1066800"/>
            <a:ext cx="8534400" cy="1200329"/>
          </a:xfrm>
          <a:prstGeom prst="rect">
            <a:avLst/>
          </a:prstGeom>
          <a:noFill/>
        </p:spPr>
        <p:txBody>
          <a:bodyPr wrap="square" rtlCol="0">
            <a:spAutoFit/>
          </a:bodyPr>
          <a:lstStyle/>
          <a:p>
            <a:pPr marL="283464" indent="-283464">
              <a:buFont typeface="Arial"/>
              <a:buChar char="•"/>
            </a:pPr>
            <a:r>
              <a:rPr lang="en-US" sz="1200" b="1" dirty="0" smtClean="0"/>
              <a:t>“</a:t>
            </a:r>
            <a:r>
              <a:rPr lang="en-US" sz="1200" dirty="0" smtClean="0"/>
              <a:t>Founded in 2009 by Jens </a:t>
            </a:r>
            <a:r>
              <a:rPr lang="en-US" sz="1200" dirty="0" err="1" smtClean="0"/>
              <a:t>Begemann</a:t>
            </a:r>
            <a:r>
              <a:rPr lang="en-US" sz="1200" dirty="0" smtClean="0"/>
              <a:t> and Phillip </a:t>
            </a:r>
            <a:r>
              <a:rPr lang="en-US" sz="1200" dirty="0" err="1" smtClean="0"/>
              <a:t>Moeser</a:t>
            </a:r>
            <a:r>
              <a:rPr lang="en-US" sz="1200" dirty="0" smtClean="0"/>
              <a:t>, </a:t>
            </a:r>
            <a:r>
              <a:rPr lang="en-US" sz="1200" dirty="0" err="1" smtClean="0"/>
              <a:t>Wooga</a:t>
            </a:r>
            <a:r>
              <a:rPr lang="en-US" sz="1200" dirty="0" smtClean="0"/>
              <a:t> is the third largest social games developer in the world with over 200 employees from 35 different countries. Based in Berlin, </a:t>
            </a:r>
            <a:r>
              <a:rPr lang="en-US" sz="1200" dirty="0" err="1" smtClean="0"/>
              <a:t>Wooga</a:t>
            </a:r>
            <a:r>
              <a:rPr lang="en-US" sz="1200" dirty="0" smtClean="0"/>
              <a:t> creates high quality social games for </a:t>
            </a:r>
            <a:r>
              <a:rPr lang="en-US" sz="1200" dirty="0" err="1" smtClean="0"/>
              <a:t>Facebook</a:t>
            </a:r>
            <a:r>
              <a:rPr lang="en-US" sz="1200" dirty="0" smtClean="0"/>
              <a:t> and </a:t>
            </a:r>
            <a:r>
              <a:rPr lang="en-US" sz="1200" dirty="0" err="1" smtClean="0"/>
              <a:t>iOS</a:t>
            </a:r>
            <a:r>
              <a:rPr lang="en-US" sz="1200" dirty="0" smtClean="0"/>
              <a:t>, with a specific focus on emotional character development, usability, and superb localization in seven languages.</a:t>
            </a:r>
          </a:p>
          <a:p>
            <a:pPr marL="283464" indent="-283464">
              <a:buFont typeface="Arial"/>
              <a:buChar char="•"/>
            </a:pPr>
            <a:r>
              <a:rPr lang="en-US" sz="1200" dirty="0" smtClean="0"/>
              <a:t>Since 2009, </a:t>
            </a:r>
            <a:r>
              <a:rPr lang="en-US" sz="1200" dirty="0" err="1" smtClean="0"/>
              <a:t>Wooga</a:t>
            </a:r>
            <a:r>
              <a:rPr lang="en-US" sz="1200" dirty="0" smtClean="0"/>
              <a:t> has focused on organic growth to steadily grow it’s team and expand from </a:t>
            </a:r>
            <a:r>
              <a:rPr lang="en-US" sz="1200" dirty="0" err="1" smtClean="0"/>
              <a:t>Facebook</a:t>
            </a:r>
            <a:r>
              <a:rPr lang="en-US" sz="1200" dirty="0" smtClean="0"/>
              <a:t> to mobile platforms.”</a:t>
            </a:r>
          </a:p>
          <a:p>
            <a:pPr marL="283464" indent="-283464">
              <a:buFont typeface="Arial"/>
              <a:buChar char="•"/>
            </a:pPr>
            <a:r>
              <a:rPr lang="en-US" sz="1200" dirty="0" smtClean="0"/>
              <a:t>Other Games: Brain Buddies, Happy Hospital, Magic Land</a:t>
            </a:r>
            <a:br>
              <a:rPr lang="en-US" sz="1200" dirty="0" smtClean="0"/>
            </a:br>
            <a:endParaRPr lang="en-US" sz="1200" dirty="0" smtClean="0"/>
          </a:p>
        </p:txBody>
      </p:sp>
    </p:spTree>
    <p:extLst>
      <p:ext uri="{BB962C8B-B14F-4D97-AF65-F5344CB8AC3E}">
        <p14:creationId xmlns:p14="http://schemas.microsoft.com/office/powerpoint/2010/main" val="15053309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Appendix - </a:t>
            </a:r>
            <a:r>
              <a:rPr lang="en-US" sz="3200" dirty="0" err="1" smtClean="0">
                <a:latin typeface="Arial" pitchFamily="34" charset="0"/>
                <a:cs typeface="Arial" pitchFamily="34" charset="0"/>
              </a:rPr>
              <a:t>Zynga</a:t>
            </a:r>
            <a:endParaRPr lang="en-US" sz="3200" dirty="0">
              <a:latin typeface="Arial" pitchFamily="34" charset="0"/>
              <a:cs typeface="Arial" pitchFamily="34" charset="0"/>
            </a:endParaRPr>
          </a:p>
        </p:txBody>
      </p:sp>
      <p:sp>
        <p:nvSpPr>
          <p:cNvPr id="13" name="TextBox 12"/>
          <p:cNvSpPr txBox="1"/>
          <p:nvPr/>
        </p:nvSpPr>
        <p:spPr>
          <a:xfrm>
            <a:off x="152400" y="1143000"/>
            <a:ext cx="8763000" cy="369332"/>
          </a:xfrm>
          <a:prstGeom prst="rect">
            <a:avLst/>
          </a:prstGeom>
          <a:noFill/>
        </p:spPr>
        <p:txBody>
          <a:bodyPr wrap="square" rtlCol="0">
            <a:spAutoFit/>
          </a:bodyPr>
          <a:lstStyle/>
          <a:p>
            <a:endParaRPr lang="en-US" dirty="0"/>
          </a:p>
        </p:txBody>
      </p:sp>
      <p:sp>
        <p:nvSpPr>
          <p:cNvPr id="18" name="TextBox 17"/>
          <p:cNvSpPr txBox="1"/>
          <p:nvPr/>
        </p:nvSpPr>
        <p:spPr>
          <a:xfrm>
            <a:off x="304800" y="1066800"/>
            <a:ext cx="8534400" cy="1754326"/>
          </a:xfrm>
          <a:prstGeom prst="rect">
            <a:avLst/>
          </a:prstGeom>
          <a:noFill/>
        </p:spPr>
        <p:txBody>
          <a:bodyPr wrap="square" rtlCol="0">
            <a:spAutoFit/>
          </a:bodyPr>
          <a:lstStyle/>
          <a:p>
            <a:pPr marL="283464" indent="-283464">
              <a:buFont typeface="Arial"/>
              <a:buChar char="•"/>
            </a:pPr>
            <a:r>
              <a:rPr lang="en-US" sz="1200" dirty="0" smtClean="0"/>
              <a:t>“</a:t>
            </a:r>
            <a:r>
              <a:rPr lang="en-US" sz="1200" dirty="0" err="1" smtClean="0"/>
              <a:t>Zynga</a:t>
            </a:r>
            <a:r>
              <a:rPr lang="en-US" sz="1200" dirty="0" smtClean="0"/>
              <a:t> </a:t>
            </a:r>
            <a:r>
              <a:rPr lang="en-US" sz="1200" dirty="0"/>
              <a:t>was founded in July of 2007 by Mark </a:t>
            </a:r>
            <a:r>
              <a:rPr lang="en-US" sz="1200" dirty="0" err="1"/>
              <a:t>Pincus</a:t>
            </a:r>
            <a:r>
              <a:rPr lang="en-US" sz="1200" dirty="0"/>
              <a:t>. The early supporting founding team included Eric </a:t>
            </a:r>
            <a:r>
              <a:rPr lang="en-US" sz="1200" dirty="0" err="1"/>
              <a:t>Schiermeyer</a:t>
            </a:r>
            <a:r>
              <a:rPr lang="en-US" sz="1200" dirty="0"/>
              <a:t>, Michael </a:t>
            </a:r>
            <a:r>
              <a:rPr lang="en-US" sz="1200" dirty="0" err="1"/>
              <a:t>Luxton</a:t>
            </a:r>
            <a:r>
              <a:rPr lang="en-US" sz="1200" dirty="0"/>
              <a:t>, Justin Waldron, Kyle Stewart, Scott Dale, Steve </a:t>
            </a:r>
            <a:r>
              <a:rPr lang="en-US" sz="1200" dirty="0" err="1"/>
              <a:t>Schoettler</a:t>
            </a:r>
            <a:r>
              <a:rPr lang="en-US" sz="1200" dirty="0"/>
              <a:t>, and Andrew Trader</a:t>
            </a:r>
            <a:r>
              <a:rPr lang="en-US" sz="1200" dirty="0" smtClean="0"/>
              <a:t>.”</a:t>
            </a:r>
          </a:p>
          <a:p>
            <a:pPr marL="283464" indent="-283464">
              <a:buFont typeface="Arial"/>
              <a:buChar char="•"/>
            </a:pPr>
            <a:r>
              <a:rPr lang="en-US" sz="1200" dirty="0" smtClean="0"/>
              <a:t>“</a:t>
            </a:r>
            <a:r>
              <a:rPr lang="en-US" sz="1200" dirty="0" err="1"/>
              <a:t>Zynga</a:t>
            </a:r>
            <a:r>
              <a:rPr lang="en-US" sz="1200" dirty="0"/>
              <a:t> Inc. (NASDAQ: ZNGA) is the world's leading provider of social game services with more than 240 million monthly active users playing its games, which include </a:t>
            </a:r>
            <a:r>
              <a:rPr lang="en-US" sz="1200" i="1" dirty="0" err="1"/>
              <a:t>CityVille</a:t>
            </a:r>
            <a:r>
              <a:rPr lang="en-US" sz="1200" dirty="0"/>
              <a:t>, </a:t>
            </a:r>
            <a:r>
              <a:rPr lang="en-US" sz="1200" i="1" dirty="0" err="1"/>
              <a:t>Zynga</a:t>
            </a:r>
            <a:r>
              <a:rPr lang="en-US" sz="1200" i="1" dirty="0"/>
              <a:t> Poker</a:t>
            </a:r>
            <a:r>
              <a:rPr lang="en-US" sz="1200" dirty="0"/>
              <a:t>, </a:t>
            </a:r>
            <a:r>
              <a:rPr lang="en-US" sz="1200" i="1" dirty="0"/>
              <a:t>Draw Something</a:t>
            </a:r>
            <a:r>
              <a:rPr lang="en-US" sz="1200" dirty="0"/>
              <a:t>, </a:t>
            </a:r>
            <a:r>
              <a:rPr lang="en-US" sz="1200" i="1" dirty="0"/>
              <a:t>Hidden Chronicles</a:t>
            </a:r>
            <a:r>
              <a:rPr lang="en-US" sz="1200" dirty="0"/>
              <a:t>, </a:t>
            </a:r>
            <a:r>
              <a:rPr lang="en-US" sz="1200" i="1" dirty="0" err="1"/>
              <a:t>FarmVille</a:t>
            </a:r>
            <a:r>
              <a:rPr lang="en-US" sz="1200" dirty="0"/>
              <a:t>, </a:t>
            </a:r>
            <a:r>
              <a:rPr lang="en-US" sz="1200" i="1" dirty="0" err="1"/>
              <a:t>CastleVille</a:t>
            </a:r>
            <a:r>
              <a:rPr lang="en-US" sz="1200" dirty="0"/>
              <a:t>, </a:t>
            </a:r>
            <a:r>
              <a:rPr lang="en-US" sz="1200" i="1" dirty="0"/>
              <a:t>Words With Friends</a:t>
            </a:r>
            <a:r>
              <a:rPr lang="en-US" sz="1200" dirty="0"/>
              <a:t>, </a:t>
            </a:r>
            <a:r>
              <a:rPr lang="en-US" sz="1200" i="1" dirty="0"/>
              <a:t>Empires &amp; Allies</a:t>
            </a:r>
            <a:r>
              <a:rPr lang="en-US" sz="1200" dirty="0"/>
              <a:t>, </a:t>
            </a:r>
            <a:r>
              <a:rPr lang="en-US" sz="1200" i="1" dirty="0"/>
              <a:t>Scramble With Friends</a:t>
            </a:r>
            <a:r>
              <a:rPr lang="en-US" sz="1200" dirty="0"/>
              <a:t>, </a:t>
            </a:r>
            <a:r>
              <a:rPr lang="en-US" sz="1200" i="1" dirty="0"/>
              <a:t>Café World</a:t>
            </a:r>
            <a:r>
              <a:rPr lang="en-US" sz="1200" dirty="0"/>
              <a:t>, </a:t>
            </a:r>
            <a:r>
              <a:rPr lang="en-US" sz="1200" i="1" dirty="0"/>
              <a:t>The Pioneer Trail</a:t>
            </a:r>
            <a:r>
              <a:rPr lang="en-US" sz="1200" dirty="0"/>
              <a:t>, </a:t>
            </a:r>
            <a:r>
              <a:rPr lang="en-US" sz="1200" i="1" dirty="0"/>
              <a:t>Indiana Jones™ Adventure World</a:t>
            </a:r>
            <a:r>
              <a:rPr lang="en-US" sz="1200" dirty="0"/>
              <a:t> and </a:t>
            </a:r>
            <a:r>
              <a:rPr lang="en-US" sz="1200" i="1" dirty="0"/>
              <a:t>Mafia Wars</a:t>
            </a:r>
            <a:r>
              <a:rPr lang="en-US" sz="1200" dirty="0"/>
              <a:t>. </a:t>
            </a:r>
            <a:r>
              <a:rPr lang="en-US" sz="1200" dirty="0" err="1"/>
              <a:t>Zynga's</a:t>
            </a:r>
            <a:r>
              <a:rPr lang="en-US" sz="1200" dirty="0"/>
              <a:t> games are available on a number of global platforms, including Facebook, </a:t>
            </a:r>
            <a:r>
              <a:rPr lang="en-US" sz="1200" dirty="0">
                <a:hlinkClick r:id="rId4"/>
              </a:rPr>
              <a:t>Zynga.com</a:t>
            </a:r>
            <a:r>
              <a:rPr lang="en-US" sz="1200" dirty="0"/>
              <a:t>, Google+, </a:t>
            </a:r>
            <a:r>
              <a:rPr lang="en-US" sz="1200" dirty="0" err="1"/>
              <a:t>Tencent</a:t>
            </a:r>
            <a:r>
              <a:rPr lang="en-US" sz="1200" dirty="0"/>
              <a:t>, Apple </a:t>
            </a:r>
            <a:r>
              <a:rPr lang="en-US" sz="1200" dirty="0" err="1"/>
              <a:t>iOS</a:t>
            </a:r>
            <a:r>
              <a:rPr lang="en-US" sz="1200" dirty="0"/>
              <a:t> and Google Android. </a:t>
            </a:r>
            <a:r>
              <a:rPr lang="en-US" sz="1200" dirty="0" smtClean="0"/>
              <a:t>Through </a:t>
            </a:r>
            <a:r>
              <a:rPr lang="en-US" sz="1200" dirty="0" smtClean="0">
                <a:hlinkClick r:id="rId5"/>
              </a:rPr>
              <a:t>Zynga.org</a:t>
            </a:r>
            <a:r>
              <a:rPr lang="en-US" sz="1200" dirty="0"/>
              <a:t>, </a:t>
            </a:r>
            <a:r>
              <a:rPr lang="en-US" sz="1200" dirty="0" err="1"/>
              <a:t>Zynga</a:t>
            </a:r>
            <a:r>
              <a:rPr lang="en-US" sz="1200" dirty="0"/>
              <a:t> players have raised more than $10 million for world social causes</a:t>
            </a:r>
            <a:r>
              <a:rPr lang="en-US" sz="1200" dirty="0" smtClean="0"/>
              <a:t>.”</a:t>
            </a:r>
          </a:p>
          <a:p>
            <a:r>
              <a:rPr lang="en-US" sz="1200" dirty="0" smtClean="0"/>
              <a:t/>
            </a:r>
            <a:br>
              <a:rPr lang="en-US" sz="1200" dirty="0" smtClean="0"/>
            </a:br>
            <a:endParaRPr lang="en-US" sz="1200" dirty="0" smtClean="0"/>
          </a:p>
        </p:txBody>
      </p:sp>
      <p:sp>
        <p:nvSpPr>
          <p:cNvPr id="2" name="TextBox 1"/>
          <p:cNvSpPr txBox="1"/>
          <p:nvPr/>
        </p:nvSpPr>
        <p:spPr>
          <a:xfrm>
            <a:off x="1676400" y="2743200"/>
            <a:ext cx="1828800" cy="1569660"/>
          </a:xfrm>
          <a:prstGeom prst="rect">
            <a:avLst/>
          </a:prstGeom>
          <a:noFill/>
        </p:spPr>
        <p:txBody>
          <a:bodyPr wrap="square" rtlCol="0">
            <a:spAutoFit/>
          </a:bodyPr>
          <a:lstStyle/>
          <a:p>
            <a:r>
              <a:rPr lang="en-US" sz="1200" u="sng" dirty="0" smtClean="0"/>
              <a:t>Major </a:t>
            </a:r>
            <a:r>
              <a:rPr lang="en-US" sz="1200" u="sng" dirty="0" err="1" smtClean="0"/>
              <a:t>Zynga</a:t>
            </a:r>
            <a:r>
              <a:rPr lang="en-US" sz="1200" u="sng" dirty="0" smtClean="0"/>
              <a:t> Games</a:t>
            </a:r>
          </a:p>
          <a:p>
            <a:pPr marL="171450" indent="-171450">
              <a:buFont typeface="Arial" pitchFamily="34" charset="0"/>
              <a:buChar char="•"/>
            </a:pPr>
            <a:r>
              <a:rPr lang="en-US" sz="1200" dirty="0" err="1" smtClean="0"/>
              <a:t>CityVille</a:t>
            </a:r>
            <a:endParaRPr lang="en-US" sz="1200" dirty="0" smtClean="0"/>
          </a:p>
          <a:p>
            <a:pPr marL="171450" indent="-171450">
              <a:buFont typeface="Arial" pitchFamily="34" charset="0"/>
              <a:buChar char="•"/>
            </a:pPr>
            <a:r>
              <a:rPr lang="en-US" sz="1200" dirty="0" smtClean="0"/>
              <a:t>Empires &amp; Allies</a:t>
            </a:r>
          </a:p>
          <a:p>
            <a:pPr marL="171450" indent="-171450">
              <a:buFont typeface="Arial" pitchFamily="34" charset="0"/>
              <a:buChar char="•"/>
            </a:pPr>
            <a:r>
              <a:rPr lang="en-US" sz="1200" dirty="0" smtClean="0"/>
              <a:t>Farmville</a:t>
            </a:r>
          </a:p>
          <a:p>
            <a:pPr marL="171450" indent="-171450">
              <a:buFont typeface="Arial" pitchFamily="34" charset="0"/>
              <a:buChar char="•"/>
            </a:pPr>
            <a:r>
              <a:rPr lang="en-US" sz="1200" dirty="0" smtClean="0"/>
              <a:t>The Pioneer Trail</a:t>
            </a:r>
          </a:p>
          <a:p>
            <a:pPr marL="171450" indent="-171450">
              <a:buFont typeface="Arial" pitchFamily="34" charset="0"/>
              <a:buChar char="•"/>
            </a:pPr>
            <a:r>
              <a:rPr lang="en-US" sz="1200" dirty="0" smtClean="0"/>
              <a:t>Mafia Wars</a:t>
            </a:r>
          </a:p>
          <a:p>
            <a:pPr marL="171450" indent="-171450">
              <a:buFont typeface="Arial" pitchFamily="34" charset="0"/>
              <a:buChar char="•"/>
            </a:pPr>
            <a:r>
              <a:rPr lang="en-US" sz="1200" dirty="0" err="1" smtClean="0"/>
              <a:t>Zynga</a:t>
            </a:r>
            <a:r>
              <a:rPr lang="en-US" sz="1200" dirty="0" smtClean="0"/>
              <a:t> Poker</a:t>
            </a:r>
          </a:p>
          <a:p>
            <a:pPr marL="171450" indent="-171450">
              <a:buFont typeface="Arial" pitchFamily="34" charset="0"/>
              <a:buChar char="•"/>
            </a:pPr>
            <a:r>
              <a:rPr lang="en-US" sz="1200" dirty="0" smtClean="0"/>
              <a:t>Words with Friends</a:t>
            </a:r>
            <a:endParaRPr lang="en-US" sz="1200" dirty="0"/>
          </a:p>
        </p:txBody>
      </p:sp>
      <p:pic>
        <p:nvPicPr>
          <p:cNvPr id="3" name="Picture 2"/>
          <p:cNvPicPr>
            <a:picLocks noChangeAspect="1" noChangeArrowheads="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b="15716"/>
          <a:stretch/>
        </p:blipFill>
        <p:spPr bwMode="auto">
          <a:xfrm>
            <a:off x="4724400" y="2743200"/>
            <a:ext cx="2576647"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TextBox 24"/>
          <p:cNvSpPr txBox="1"/>
          <p:nvPr/>
        </p:nvSpPr>
        <p:spPr>
          <a:xfrm>
            <a:off x="457200" y="4851737"/>
            <a:ext cx="8153400" cy="1015663"/>
          </a:xfrm>
          <a:prstGeom prst="rect">
            <a:avLst/>
          </a:prstGeom>
          <a:noFill/>
        </p:spPr>
        <p:txBody>
          <a:bodyPr wrap="square" rtlCol="0">
            <a:spAutoFit/>
          </a:bodyPr>
          <a:lstStyle/>
          <a:p>
            <a:r>
              <a:rPr lang="en-US" sz="1200" b="1" u="sng" dirty="0" err="1" smtClean="0"/>
              <a:t>Zynga</a:t>
            </a:r>
            <a:r>
              <a:rPr lang="en-US" sz="1200" b="1" u="sng" dirty="0" smtClean="0"/>
              <a:t> Poker Plus</a:t>
            </a:r>
          </a:p>
          <a:p>
            <a:r>
              <a:rPr lang="en-US" sz="1200" dirty="0" smtClean="0"/>
              <a:t>When </a:t>
            </a:r>
            <a:r>
              <a:rPr lang="en-US" sz="1200" dirty="0" err="1" smtClean="0"/>
              <a:t>Zynga</a:t>
            </a:r>
            <a:r>
              <a:rPr lang="en-US" sz="1200" dirty="0" smtClean="0"/>
              <a:t> starts to deal with gamblers using actual money, they will have to no doubt to update their grouping methods for tables. Tables have to be balanced. A table which has all conservative betters will be considered a bad table, since it is not balanced well. </a:t>
            </a:r>
            <a:r>
              <a:rPr lang="en-US" sz="1200" dirty="0" err="1" smtClean="0"/>
              <a:t>Zynga</a:t>
            </a:r>
            <a:r>
              <a:rPr lang="en-US" sz="1200" dirty="0" smtClean="0"/>
              <a:t> will require many real time analytics to compute their grouping methods, which will rely heavily on low latency and low lead times.  </a:t>
            </a:r>
            <a:endParaRPr lang="en-US" sz="1200" dirty="0"/>
          </a:p>
        </p:txBody>
      </p:sp>
      <p:sp>
        <p:nvSpPr>
          <p:cNvPr id="26" name="TextBox 25"/>
          <p:cNvSpPr txBox="1"/>
          <p:nvPr/>
        </p:nvSpPr>
        <p:spPr>
          <a:xfrm>
            <a:off x="4724400" y="4724400"/>
            <a:ext cx="2438400" cy="230832"/>
          </a:xfrm>
          <a:prstGeom prst="rect">
            <a:avLst/>
          </a:prstGeom>
          <a:noFill/>
        </p:spPr>
        <p:txBody>
          <a:bodyPr wrap="square" rtlCol="0">
            <a:spAutoFit/>
          </a:bodyPr>
          <a:lstStyle/>
          <a:p>
            <a:r>
              <a:rPr lang="en-US" sz="900" dirty="0" smtClean="0">
                <a:solidFill>
                  <a:schemeClr val="tx1">
                    <a:lumMod val="65000"/>
                    <a:lumOff val="35000"/>
                  </a:schemeClr>
                </a:solidFill>
              </a:rPr>
              <a:t>Source: Google Finance</a:t>
            </a:r>
            <a:endParaRPr lang="en-US" sz="900" dirty="0">
              <a:solidFill>
                <a:schemeClr val="tx1">
                  <a:lumMod val="65000"/>
                  <a:lumOff val="35000"/>
                </a:schemeClr>
              </a:solidFill>
            </a:endParaRPr>
          </a:p>
        </p:txBody>
      </p:sp>
      <p:sp>
        <p:nvSpPr>
          <p:cNvPr id="27" name="TextBox 26"/>
          <p:cNvSpPr txBox="1"/>
          <p:nvPr/>
        </p:nvSpPr>
        <p:spPr>
          <a:xfrm>
            <a:off x="457200" y="2512368"/>
            <a:ext cx="2438400" cy="230832"/>
          </a:xfrm>
          <a:prstGeom prst="rect">
            <a:avLst/>
          </a:prstGeom>
          <a:noFill/>
        </p:spPr>
        <p:txBody>
          <a:bodyPr wrap="square" rtlCol="0">
            <a:spAutoFit/>
          </a:bodyPr>
          <a:lstStyle/>
          <a:p>
            <a:r>
              <a:rPr lang="en-US" sz="900" dirty="0" smtClean="0">
                <a:solidFill>
                  <a:schemeClr val="tx1">
                    <a:lumMod val="65000"/>
                    <a:lumOff val="35000"/>
                  </a:schemeClr>
                </a:solidFill>
              </a:rPr>
              <a:t>Source: </a:t>
            </a:r>
            <a:r>
              <a:rPr lang="en-US" sz="900" dirty="0" err="1" smtClean="0">
                <a:solidFill>
                  <a:schemeClr val="tx1">
                    <a:lumMod val="65000"/>
                    <a:lumOff val="35000"/>
                  </a:schemeClr>
                </a:solidFill>
              </a:rPr>
              <a:t>Zynga</a:t>
            </a:r>
            <a:r>
              <a:rPr lang="en-US" sz="900" dirty="0" smtClean="0">
                <a:solidFill>
                  <a:schemeClr val="tx1">
                    <a:lumMod val="65000"/>
                    <a:lumOff val="35000"/>
                  </a:schemeClr>
                </a:solidFill>
              </a:rPr>
              <a:t> </a:t>
            </a:r>
            <a:endParaRPr lang="en-US" sz="900" dirty="0">
              <a:solidFill>
                <a:schemeClr val="tx1">
                  <a:lumMod val="65000"/>
                  <a:lumOff val="35000"/>
                </a:schemeClr>
              </a:solidFill>
            </a:endParaRPr>
          </a:p>
        </p:txBody>
      </p:sp>
    </p:spTree>
    <p:extLst>
      <p:ext uri="{BB962C8B-B14F-4D97-AF65-F5344CB8AC3E}">
        <p14:creationId xmlns:p14="http://schemas.microsoft.com/office/powerpoint/2010/main" val="41991474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Latency</a:t>
            </a:r>
            <a:endParaRPr lang="en-US" sz="3200" dirty="0">
              <a:latin typeface="Arial" pitchFamily="34" charset="0"/>
              <a:cs typeface="Arial" pitchFamily="34" charset="0"/>
            </a:endParaRPr>
          </a:p>
        </p:txBody>
      </p:sp>
      <p:sp>
        <p:nvSpPr>
          <p:cNvPr id="8" name="TextBox 7"/>
          <p:cNvSpPr txBox="1"/>
          <p:nvPr/>
        </p:nvSpPr>
        <p:spPr>
          <a:xfrm>
            <a:off x="411480" y="1295400"/>
            <a:ext cx="3931920" cy="369332"/>
          </a:xfrm>
          <a:prstGeom prst="rect">
            <a:avLst/>
          </a:prstGeom>
          <a:solidFill>
            <a:srgbClr val="C31618"/>
          </a:solidFill>
        </p:spPr>
        <p:txBody>
          <a:bodyPr wrap="square" rtlCol="0">
            <a:spAutoFit/>
          </a:bodyPr>
          <a:lstStyle/>
          <a:p>
            <a:pPr algn="ctr"/>
            <a:r>
              <a:rPr lang="en-US" b="1" dirty="0" smtClean="0">
                <a:solidFill>
                  <a:schemeClr val="bg1"/>
                </a:solidFill>
              </a:rPr>
              <a:t>Trends</a:t>
            </a:r>
            <a:endParaRPr lang="en-US" b="1" dirty="0">
              <a:solidFill>
                <a:schemeClr val="bg1"/>
              </a:solidFill>
            </a:endParaRPr>
          </a:p>
        </p:txBody>
      </p:sp>
      <p:sp>
        <p:nvSpPr>
          <p:cNvPr id="9" name="TextBox 8"/>
          <p:cNvSpPr txBox="1"/>
          <p:nvPr/>
        </p:nvSpPr>
        <p:spPr>
          <a:xfrm>
            <a:off x="411480" y="1664732"/>
            <a:ext cx="3931920" cy="2246769"/>
          </a:xfrm>
          <a:prstGeom prst="rect">
            <a:avLst/>
          </a:prstGeom>
          <a:solidFill>
            <a:srgbClr val="DDDDDD"/>
          </a:solidFill>
        </p:spPr>
        <p:txBody>
          <a:bodyPr wrap="square" rtlCol="0">
            <a:spAutoFit/>
          </a:bodyPr>
          <a:lstStyle/>
          <a:p>
            <a:pPr marL="285750" indent="-285750">
              <a:buFont typeface="Arial"/>
              <a:buChar char="•"/>
            </a:pPr>
            <a:r>
              <a:rPr lang="en-US" sz="1400" dirty="0" smtClean="0"/>
              <a:t>Latency is one of the more crucial things that companies are looking for in database systems.</a:t>
            </a:r>
          </a:p>
          <a:p>
            <a:pPr marL="285750" indent="-285750">
              <a:buFont typeface="Arial"/>
              <a:buChar char="•"/>
            </a:pPr>
            <a:r>
              <a:rPr lang="en-US" sz="1400" dirty="0" smtClean="0"/>
              <a:t> As companies are using more and more data, latency is increasing in importance</a:t>
            </a:r>
          </a:p>
          <a:p>
            <a:pPr marL="285750" indent="-285750">
              <a:buFont typeface="Arial"/>
              <a:buChar char="•"/>
            </a:pPr>
            <a:r>
              <a:rPr lang="en-US" sz="1400" dirty="0" smtClean="0"/>
              <a:t>Latency will continue to increase in importance in the years to come</a:t>
            </a:r>
            <a:endParaRPr lang="en-US" sz="1400" dirty="0"/>
          </a:p>
          <a:p>
            <a:pPr marL="285750" indent="-285750">
              <a:buFont typeface="Arial"/>
              <a:buChar char="•"/>
            </a:pPr>
            <a:r>
              <a:rPr lang="en-US" sz="1400" dirty="0" smtClean="0"/>
              <a:t>Latency is a big enough need that some companies will consider switching databases to improve it, but they need to evaluate the other specifications of a database.</a:t>
            </a:r>
          </a:p>
        </p:txBody>
      </p:sp>
      <p:sp>
        <p:nvSpPr>
          <p:cNvPr id="24" name="TextBox 23"/>
          <p:cNvSpPr txBox="1"/>
          <p:nvPr/>
        </p:nvSpPr>
        <p:spPr>
          <a:xfrm>
            <a:off x="4572000" y="1340768"/>
            <a:ext cx="3931920" cy="369332"/>
          </a:xfrm>
          <a:prstGeom prst="rect">
            <a:avLst/>
          </a:prstGeom>
          <a:solidFill>
            <a:srgbClr val="C31618"/>
          </a:solidFill>
        </p:spPr>
        <p:txBody>
          <a:bodyPr wrap="square" rtlCol="0">
            <a:spAutoFit/>
          </a:bodyPr>
          <a:lstStyle/>
          <a:p>
            <a:pPr algn="ctr"/>
            <a:r>
              <a:rPr lang="en-US" b="1" dirty="0" smtClean="0">
                <a:solidFill>
                  <a:schemeClr val="bg1"/>
                </a:solidFill>
              </a:rPr>
              <a:t>Importance</a:t>
            </a:r>
            <a:endParaRPr lang="en-US" b="1" dirty="0">
              <a:solidFill>
                <a:schemeClr val="bg1"/>
              </a:solidFill>
            </a:endParaRPr>
          </a:p>
        </p:txBody>
      </p:sp>
      <p:sp>
        <p:nvSpPr>
          <p:cNvPr id="25" name="TextBox 24"/>
          <p:cNvSpPr txBox="1"/>
          <p:nvPr/>
        </p:nvSpPr>
        <p:spPr>
          <a:xfrm>
            <a:off x="4572000" y="1710100"/>
            <a:ext cx="3931920" cy="1384995"/>
          </a:xfrm>
          <a:prstGeom prst="rect">
            <a:avLst/>
          </a:prstGeom>
          <a:solidFill>
            <a:srgbClr val="DDDDDD"/>
          </a:solidFill>
        </p:spPr>
        <p:txBody>
          <a:bodyPr wrap="square" rtlCol="0">
            <a:spAutoFit/>
          </a:bodyPr>
          <a:lstStyle/>
          <a:p>
            <a:r>
              <a:rPr lang="en-US" sz="1400" dirty="0" smtClean="0"/>
              <a:t>Almost every company that we contacted has either had an issue with latency in the past or is looking to improve latency now. This is critical for the utility of a site, and it’s important to look for companies with severe latency issues, since this is one of </a:t>
            </a:r>
            <a:r>
              <a:rPr lang="en-US" sz="1400" dirty="0" err="1" smtClean="0"/>
              <a:t>Aerospike’s</a:t>
            </a:r>
            <a:r>
              <a:rPr lang="en-US" sz="1400" dirty="0" smtClean="0"/>
              <a:t> strong suits.</a:t>
            </a:r>
            <a:endParaRPr lang="en-US" sz="1400" dirty="0"/>
          </a:p>
        </p:txBody>
      </p:sp>
      <p:sp>
        <p:nvSpPr>
          <p:cNvPr id="2" name="TextBox 1"/>
          <p:cNvSpPr txBox="1"/>
          <p:nvPr/>
        </p:nvSpPr>
        <p:spPr>
          <a:xfrm>
            <a:off x="411480" y="5943600"/>
            <a:ext cx="8351520" cy="307777"/>
          </a:xfrm>
          <a:prstGeom prst="rect">
            <a:avLst/>
          </a:prstGeom>
          <a:noFill/>
          <a:ln w="3175">
            <a:solidFill>
              <a:schemeClr val="tx1"/>
            </a:solidFill>
          </a:ln>
        </p:spPr>
        <p:txBody>
          <a:bodyPr wrap="square" rtlCol="0">
            <a:spAutoFit/>
          </a:bodyPr>
          <a:lstStyle/>
          <a:p>
            <a:r>
              <a:rPr lang="en-US" sz="1400" dirty="0" smtClean="0"/>
              <a:t>Latency is one of the more pressing issues that </a:t>
            </a:r>
            <a:r>
              <a:rPr lang="en-US" sz="1400" dirty="0" err="1" smtClean="0"/>
              <a:t>Aerospike</a:t>
            </a:r>
            <a:r>
              <a:rPr lang="en-US" sz="1400" dirty="0" smtClean="0"/>
              <a:t> will have to deal with in the near future.</a:t>
            </a:r>
            <a:endParaRPr lang="en-US" sz="1400" dirty="0"/>
          </a:p>
        </p:txBody>
      </p:sp>
      <p:sp>
        <p:nvSpPr>
          <p:cNvPr id="19" name="TextBox 18"/>
          <p:cNvSpPr txBox="1"/>
          <p:nvPr/>
        </p:nvSpPr>
        <p:spPr>
          <a:xfrm>
            <a:off x="4570040" y="3645024"/>
            <a:ext cx="3962400" cy="369332"/>
          </a:xfrm>
          <a:prstGeom prst="rect">
            <a:avLst/>
          </a:prstGeom>
          <a:solidFill>
            <a:srgbClr val="C31618"/>
          </a:solidFill>
        </p:spPr>
        <p:txBody>
          <a:bodyPr wrap="square" rtlCol="0">
            <a:spAutoFit/>
          </a:bodyPr>
          <a:lstStyle/>
          <a:p>
            <a:pPr algn="ctr"/>
            <a:r>
              <a:rPr lang="en-US" b="1" dirty="0" smtClean="0">
                <a:solidFill>
                  <a:schemeClr val="bg1"/>
                </a:solidFill>
              </a:rPr>
              <a:t>Companies</a:t>
            </a:r>
            <a:endParaRPr lang="en-US" b="1" dirty="0">
              <a:solidFill>
                <a:schemeClr val="bg1"/>
              </a:solidFill>
            </a:endParaRPr>
          </a:p>
        </p:txBody>
      </p:sp>
      <p:sp>
        <p:nvSpPr>
          <p:cNvPr id="20" name="TextBox 19"/>
          <p:cNvSpPr txBox="1"/>
          <p:nvPr/>
        </p:nvSpPr>
        <p:spPr>
          <a:xfrm>
            <a:off x="4570040" y="4026024"/>
            <a:ext cx="3962400" cy="1077218"/>
          </a:xfrm>
          <a:prstGeom prst="rect">
            <a:avLst/>
          </a:prstGeom>
          <a:solidFill>
            <a:srgbClr val="DDDDDD"/>
          </a:solidFill>
        </p:spPr>
        <p:txBody>
          <a:bodyPr wrap="square" rtlCol="0">
            <a:spAutoFit/>
          </a:bodyPr>
          <a:lstStyle/>
          <a:p>
            <a:pPr marL="285750" indent="-285750">
              <a:buFont typeface="Arial"/>
              <a:buChar char="•"/>
            </a:pPr>
            <a:r>
              <a:rPr lang="en-US" sz="1600" dirty="0" smtClean="0"/>
              <a:t>Phoenix Guild (</a:t>
            </a:r>
            <a:r>
              <a:rPr lang="en-US" sz="1600" dirty="0" err="1" smtClean="0"/>
              <a:t>MongoDB</a:t>
            </a:r>
            <a:r>
              <a:rPr lang="en-US" sz="1600" dirty="0" smtClean="0"/>
              <a:t>)</a:t>
            </a:r>
          </a:p>
          <a:p>
            <a:pPr marL="285750" indent="-285750">
              <a:buFont typeface="Arial"/>
              <a:buChar char="•"/>
            </a:pPr>
            <a:r>
              <a:rPr lang="en-US" sz="1600" dirty="0" err="1" smtClean="0"/>
              <a:t>Nordeus</a:t>
            </a:r>
            <a:r>
              <a:rPr lang="en-US" sz="1600" dirty="0" smtClean="0"/>
              <a:t> (</a:t>
            </a:r>
            <a:r>
              <a:rPr lang="en-US" sz="1600" dirty="0" err="1" smtClean="0"/>
              <a:t>Postgres</a:t>
            </a:r>
            <a:r>
              <a:rPr lang="en-US" sz="1600" dirty="0" smtClean="0"/>
              <a:t>)</a:t>
            </a:r>
          </a:p>
          <a:p>
            <a:pPr marL="285750" indent="-285750">
              <a:buFont typeface="Arial"/>
              <a:buChar char="•"/>
            </a:pPr>
            <a:r>
              <a:rPr lang="en-US" sz="1600" dirty="0" smtClean="0"/>
              <a:t>Three Rings Design (</a:t>
            </a:r>
            <a:r>
              <a:rPr lang="en-US" sz="1600" dirty="0" err="1" smtClean="0"/>
              <a:t>Postgres</a:t>
            </a:r>
            <a:r>
              <a:rPr lang="en-US" sz="1600" dirty="0" smtClean="0"/>
              <a:t>)</a:t>
            </a:r>
            <a:endParaRPr lang="en-US" sz="1600" dirty="0"/>
          </a:p>
          <a:p>
            <a:pPr marL="285750" indent="-285750">
              <a:buFont typeface="Arial"/>
              <a:buChar char="•"/>
            </a:pPr>
            <a:r>
              <a:rPr lang="en-US" sz="1600" dirty="0" err="1" smtClean="0"/>
              <a:t>Zynga</a:t>
            </a:r>
            <a:r>
              <a:rPr lang="en-US" sz="1600" dirty="0" smtClean="0"/>
              <a:t> (MySQL)</a:t>
            </a:r>
          </a:p>
        </p:txBody>
      </p:sp>
      <p:cxnSp>
        <p:nvCxnSpPr>
          <p:cNvPr id="21" name="Straight Connector 20"/>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28" name="TextBox 27"/>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29" name="TextBox 28"/>
          <p:cNvSpPr txBox="1"/>
          <p:nvPr/>
        </p:nvSpPr>
        <p:spPr>
          <a:xfrm>
            <a:off x="2546098" y="6475685"/>
            <a:ext cx="2133600" cy="338554"/>
          </a:xfrm>
          <a:prstGeom prst="rect">
            <a:avLst/>
          </a:prstGeom>
          <a:noFill/>
        </p:spPr>
        <p:txBody>
          <a:bodyPr wrap="square" rtlCol="0">
            <a:spAutoFit/>
          </a:bodyPr>
          <a:lstStyle/>
          <a:p>
            <a:pPr algn="ctr"/>
            <a:r>
              <a:rPr lang="en-US" sz="1600" b="1" dirty="0" smtClean="0">
                <a:solidFill>
                  <a:srgbClr val="C31618"/>
                </a:solidFill>
              </a:rPr>
              <a:t>Critical Elements</a:t>
            </a:r>
            <a:endParaRPr lang="en-US" sz="1600" b="1" dirty="0">
              <a:solidFill>
                <a:srgbClr val="C31618"/>
              </a:solidFill>
            </a:endParaRPr>
          </a:p>
        </p:txBody>
      </p:sp>
      <p:sp>
        <p:nvSpPr>
          <p:cNvPr id="30" name="TextBox 29"/>
          <p:cNvSpPr txBox="1"/>
          <p:nvPr/>
        </p:nvSpPr>
        <p:spPr>
          <a:xfrm>
            <a:off x="5015996" y="6475685"/>
            <a:ext cx="1295400" cy="338554"/>
          </a:xfrm>
          <a:prstGeom prst="rect">
            <a:avLst/>
          </a:prstGeom>
          <a:noFill/>
        </p:spPr>
        <p:txBody>
          <a:bodyPr wrap="square" rtlCol="0">
            <a:spAutoFit/>
          </a:bodyPr>
          <a:lstStyle/>
          <a:p>
            <a:pPr algn="ctr"/>
            <a:r>
              <a:rPr lang="en-US" sz="1600" dirty="0" smtClean="0"/>
              <a:t>Companies</a:t>
            </a:r>
            <a:endParaRPr lang="en-US" sz="1600" dirty="0"/>
          </a:p>
        </p:txBody>
      </p:sp>
      <p:sp>
        <p:nvSpPr>
          <p:cNvPr id="31" name="TextBox 30"/>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spTree>
    <p:extLst>
      <p:ext uri="{BB962C8B-B14F-4D97-AF65-F5344CB8AC3E}">
        <p14:creationId xmlns:p14="http://schemas.microsoft.com/office/powerpoint/2010/main" val="10750746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Scalability</a:t>
            </a:r>
            <a:endParaRPr lang="en-US" sz="3200" dirty="0">
              <a:latin typeface="Arial" pitchFamily="34" charset="0"/>
              <a:cs typeface="Arial" pitchFamily="34" charset="0"/>
            </a:endParaRPr>
          </a:p>
        </p:txBody>
      </p:sp>
      <p:sp>
        <p:nvSpPr>
          <p:cNvPr id="8" name="TextBox 7"/>
          <p:cNvSpPr txBox="1"/>
          <p:nvPr/>
        </p:nvSpPr>
        <p:spPr>
          <a:xfrm>
            <a:off x="411480" y="1295400"/>
            <a:ext cx="3931920" cy="369332"/>
          </a:xfrm>
          <a:prstGeom prst="rect">
            <a:avLst/>
          </a:prstGeom>
          <a:solidFill>
            <a:srgbClr val="C31618"/>
          </a:solidFill>
        </p:spPr>
        <p:txBody>
          <a:bodyPr wrap="square" rtlCol="0">
            <a:spAutoFit/>
          </a:bodyPr>
          <a:lstStyle/>
          <a:p>
            <a:pPr algn="ctr"/>
            <a:r>
              <a:rPr lang="en-US" b="1" dirty="0" smtClean="0">
                <a:solidFill>
                  <a:schemeClr val="bg1"/>
                </a:solidFill>
              </a:rPr>
              <a:t>Trends</a:t>
            </a:r>
            <a:endParaRPr lang="en-US" b="1" dirty="0">
              <a:solidFill>
                <a:schemeClr val="bg1"/>
              </a:solidFill>
            </a:endParaRPr>
          </a:p>
        </p:txBody>
      </p:sp>
      <p:grpSp>
        <p:nvGrpSpPr>
          <p:cNvPr id="5" name="Group 4"/>
          <p:cNvGrpSpPr/>
          <p:nvPr/>
        </p:nvGrpSpPr>
        <p:grpSpPr>
          <a:xfrm>
            <a:off x="381000" y="3200400"/>
            <a:ext cx="4191000" cy="2641600"/>
            <a:chOff x="4572000" y="3048000"/>
            <a:chExt cx="4191000" cy="2641600"/>
          </a:xfrm>
        </p:grpSpPr>
        <p:pic>
          <p:nvPicPr>
            <p:cNvPr id="28" name="Picture 27" descr="na-ysln_phoenix-guild_jpg_176.jpg"/>
            <p:cNvPicPr>
              <a:picLocks noChangeAspect="1"/>
            </p:cNvPicPr>
            <p:nvPr/>
          </p:nvPicPr>
          <p:blipFill>
            <a:blip r:embed="rId4"/>
            <a:stretch>
              <a:fillRect/>
            </a:stretch>
          </p:blipFill>
          <p:spPr>
            <a:xfrm>
              <a:off x="4572000" y="3048000"/>
              <a:ext cx="2235200" cy="2641600"/>
            </a:xfrm>
            <a:prstGeom prst="rect">
              <a:avLst/>
            </a:prstGeom>
          </p:spPr>
        </p:pic>
        <p:pic>
          <p:nvPicPr>
            <p:cNvPr id="21" name="Picture 20" descr="fgl_three_rings_logo.png"/>
            <p:cNvPicPr>
              <a:picLocks noChangeAspect="1"/>
            </p:cNvPicPr>
            <p:nvPr/>
          </p:nvPicPr>
          <p:blipFill>
            <a:blip r:embed="rId5"/>
            <a:stretch>
              <a:fillRect/>
            </a:stretch>
          </p:blipFill>
          <p:spPr>
            <a:xfrm>
              <a:off x="4876800" y="4648200"/>
              <a:ext cx="990600" cy="495300"/>
            </a:xfrm>
            <a:prstGeom prst="rect">
              <a:avLst/>
            </a:prstGeom>
          </p:spPr>
        </p:pic>
        <p:pic>
          <p:nvPicPr>
            <p:cNvPr id="4" name="Picture 3"/>
            <p:cNvPicPr>
              <a:picLocks noChangeAspect="1"/>
            </p:cNvPicPr>
            <p:nvPr/>
          </p:nvPicPr>
          <p:blipFill>
            <a:blip r:embed="rId6"/>
            <a:stretch>
              <a:fillRect/>
            </a:stretch>
          </p:blipFill>
          <p:spPr>
            <a:xfrm>
              <a:off x="6858000" y="3657600"/>
              <a:ext cx="1905000" cy="1905000"/>
            </a:xfrm>
            <a:prstGeom prst="rect">
              <a:avLst/>
            </a:prstGeom>
          </p:spPr>
        </p:pic>
      </p:grpSp>
      <p:sp>
        <p:nvSpPr>
          <p:cNvPr id="9" name="TextBox 8"/>
          <p:cNvSpPr txBox="1"/>
          <p:nvPr/>
        </p:nvSpPr>
        <p:spPr>
          <a:xfrm>
            <a:off x="411480" y="1664732"/>
            <a:ext cx="3931920" cy="1815882"/>
          </a:xfrm>
          <a:prstGeom prst="rect">
            <a:avLst/>
          </a:prstGeom>
          <a:solidFill>
            <a:srgbClr val="DDDDDD"/>
          </a:solidFill>
        </p:spPr>
        <p:txBody>
          <a:bodyPr wrap="square" rtlCol="0">
            <a:spAutoFit/>
          </a:bodyPr>
          <a:lstStyle/>
          <a:p>
            <a:r>
              <a:rPr lang="en-US" sz="1400" dirty="0" smtClean="0"/>
              <a:t>Companies recognize scalability as critical for game development. While some are already looking for higher scalability, others believe that it might become a concern in the near future as their user base grows. Some of the companies are already looking at companies and hence can make for a  potential clientele. For others, it can be useful soon.  </a:t>
            </a:r>
          </a:p>
        </p:txBody>
      </p:sp>
      <p:sp>
        <p:nvSpPr>
          <p:cNvPr id="24" name="TextBox 23"/>
          <p:cNvSpPr txBox="1"/>
          <p:nvPr/>
        </p:nvSpPr>
        <p:spPr>
          <a:xfrm>
            <a:off x="4754880" y="1295400"/>
            <a:ext cx="3931920" cy="369332"/>
          </a:xfrm>
          <a:prstGeom prst="rect">
            <a:avLst/>
          </a:prstGeom>
          <a:solidFill>
            <a:srgbClr val="C31618"/>
          </a:solidFill>
        </p:spPr>
        <p:txBody>
          <a:bodyPr wrap="square" rtlCol="0">
            <a:spAutoFit/>
          </a:bodyPr>
          <a:lstStyle/>
          <a:p>
            <a:pPr algn="ctr"/>
            <a:r>
              <a:rPr lang="en-US" b="1" dirty="0" smtClean="0">
                <a:solidFill>
                  <a:schemeClr val="bg1"/>
                </a:solidFill>
              </a:rPr>
              <a:t>Importance</a:t>
            </a:r>
            <a:endParaRPr lang="en-US" b="1" dirty="0">
              <a:solidFill>
                <a:schemeClr val="bg1"/>
              </a:solidFill>
            </a:endParaRPr>
          </a:p>
        </p:txBody>
      </p:sp>
      <p:sp>
        <p:nvSpPr>
          <p:cNvPr id="25" name="TextBox 24"/>
          <p:cNvSpPr txBox="1"/>
          <p:nvPr/>
        </p:nvSpPr>
        <p:spPr>
          <a:xfrm>
            <a:off x="4754880" y="1664732"/>
            <a:ext cx="3931920" cy="1384995"/>
          </a:xfrm>
          <a:prstGeom prst="rect">
            <a:avLst/>
          </a:prstGeom>
          <a:solidFill>
            <a:srgbClr val="DDDDDD"/>
          </a:solidFill>
        </p:spPr>
        <p:txBody>
          <a:bodyPr wrap="square" rtlCol="0">
            <a:spAutoFit/>
          </a:bodyPr>
          <a:lstStyle/>
          <a:p>
            <a:r>
              <a:rPr lang="en-US" sz="1400" dirty="0" smtClean="0"/>
              <a:t>It is extremely important as the usage and users for companies grows with time. In social number, a large number of users can be playing a game at the same time, which increases the role on the server, hence requiring higher scalability. </a:t>
            </a:r>
          </a:p>
          <a:p>
            <a:r>
              <a:rPr lang="en-US" sz="1400" dirty="0" smtClean="0"/>
              <a:t> </a:t>
            </a:r>
          </a:p>
          <a:p>
            <a:endParaRPr lang="en-US" sz="1400" dirty="0"/>
          </a:p>
        </p:txBody>
      </p:sp>
      <p:sp>
        <p:nvSpPr>
          <p:cNvPr id="2" name="TextBox 1"/>
          <p:cNvSpPr txBox="1"/>
          <p:nvPr/>
        </p:nvSpPr>
        <p:spPr>
          <a:xfrm>
            <a:off x="411480" y="5943600"/>
            <a:ext cx="8351520" cy="307777"/>
          </a:xfrm>
          <a:prstGeom prst="rect">
            <a:avLst/>
          </a:prstGeom>
          <a:noFill/>
          <a:ln w="3175">
            <a:solidFill>
              <a:schemeClr val="tx1"/>
            </a:solidFill>
          </a:ln>
        </p:spPr>
        <p:txBody>
          <a:bodyPr wrap="square" rtlCol="0">
            <a:spAutoFit/>
          </a:bodyPr>
          <a:lstStyle/>
          <a:p>
            <a:r>
              <a:rPr lang="en-US" sz="1400" dirty="0" smtClean="0"/>
              <a:t>Companies are facing minor scalability issues now and will probably face significant ones in the near future. </a:t>
            </a:r>
            <a:endParaRPr lang="en-US" sz="1400" dirty="0"/>
          </a:p>
        </p:txBody>
      </p:sp>
      <p:sp>
        <p:nvSpPr>
          <p:cNvPr id="19" name="TextBox 18"/>
          <p:cNvSpPr txBox="1"/>
          <p:nvPr/>
        </p:nvSpPr>
        <p:spPr>
          <a:xfrm>
            <a:off x="4800600" y="3962400"/>
            <a:ext cx="3931920" cy="369332"/>
          </a:xfrm>
          <a:prstGeom prst="rect">
            <a:avLst/>
          </a:prstGeom>
          <a:solidFill>
            <a:srgbClr val="C31618"/>
          </a:solidFill>
        </p:spPr>
        <p:txBody>
          <a:bodyPr wrap="square" rtlCol="0">
            <a:spAutoFit/>
          </a:bodyPr>
          <a:lstStyle/>
          <a:p>
            <a:pPr algn="ctr"/>
            <a:r>
              <a:rPr lang="en-US" b="1" dirty="0" smtClean="0">
                <a:solidFill>
                  <a:schemeClr val="bg1"/>
                </a:solidFill>
              </a:rPr>
              <a:t>Companies</a:t>
            </a:r>
            <a:endParaRPr lang="en-US" b="1" dirty="0">
              <a:solidFill>
                <a:schemeClr val="bg1"/>
              </a:solidFill>
            </a:endParaRPr>
          </a:p>
        </p:txBody>
      </p:sp>
      <p:sp>
        <p:nvSpPr>
          <p:cNvPr id="20" name="TextBox 19"/>
          <p:cNvSpPr txBox="1"/>
          <p:nvPr/>
        </p:nvSpPr>
        <p:spPr>
          <a:xfrm>
            <a:off x="4800600" y="4331732"/>
            <a:ext cx="3931920" cy="954107"/>
          </a:xfrm>
          <a:prstGeom prst="rect">
            <a:avLst/>
          </a:prstGeom>
          <a:solidFill>
            <a:srgbClr val="DDDDDD"/>
          </a:solidFill>
        </p:spPr>
        <p:txBody>
          <a:bodyPr wrap="square" rtlCol="0">
            <a:spAutoFit/>
          </a:bodyPr>
          <a:lstStyle/>
          <a:p>
            <a:r>
              <a:rPr lang="en-US" sz="1400" dirty="0" err="1" smtClean="0"/>
              <a:t>Wooga</a:t>
            </a:r>
            <a:r>
              <a:rPr lang="en-US" sz="1400" dirty="0" smtClean="0"/>
              <a:t> (</a:t>
            </a:r>
            <a:r>
              <a:rPr lang="en-US" sz="1400" dirty="0" err="1" smtClean="0"/>
              <a:t>MySQL</a:t>
            </a:r>
            <a:r>
              <a:rPr lang="en-US" sz="1400" dirty="0" smtClean="0"/>
              <a:t>, </a:t>
            </a:r>
            <a:r>
              <a:rPr lang="en-US" sz="1400" dirty="0" err="1" smtClean="0"/>
              <a:t>Redis</a:t>
            </a:r>
            <a:r>
              <a:rPr lang="en-US" sz="1400" dirty="0" smtClean="0"/>
              <a:t>, </a:t>
            </a:r>
            <a:r>
              <a:rPr lang="en-US" sz="1400" dirty="0" err="1" smtClean="0"/>
              <a:t>Riak</a:t>
            </a:r>
            <a:r>
              <a:rPr lang="en-US" sz="1400" dirty="0" smtClean="0"/>
              <a:t>, </a:t>
            </a:r>
            <a:r>
              <a:rPr lang="en-US" sz="1400" dirty="0" err="1" smtClean="0"/>
              <a:t>Couchbase</a:t>
            </a:r>
            <a:r>
              <a:rPr lang="en-US" sz="1400" dirty="0" smtClean="0"/>
              <a:t>)</a:t>
            </a:r>
          </a:p>
          <a:p>
            <a:r>
              <a:rPr lang="en-US" sz="1400" dirty="0" err="1" smtClean="0"/>
              <a:t>SocialPoint</a:t>
            </a:r>
            <a:r>
              <a:rPr lang="en-US" sz="1400" dirty="0" smtClean="0"/>
              <a:t> (</a:t>
            </a:r>
            <a:r>
              <a:rPr lang="en-US" sz="1400" dirty="0" err="1" smtClean="0"/>
              <a:t>MySQL</a:t>
            </a:r>
            <a:r>
              <a:rPr lang="en-US" sz="1400" dirty="0" smtClean="0"/>
              <a:t>, tried </a:t>
            </a:r>
            <a:r>
              <a:rPr lang="en-US" sz="1400" dirty="0" err="1" smtClean="0"/>
              <a:t>CouchDB</a:t>
            </a:r>
            <a:r>
              <a:rPr lang="en-US" sz="1400" dirty="0" smtClean="0"/>
              <a:t> and Cassandra)</a:t>
            </a:r>
          </a:p>
          <a:p>
            <a:r>
              <a:rPr lang="en-US" sz="1400" dirty="0" smtClean="0"/>
              <a:t>Three Rings (</a:t>
            </a:r>
            <a:r>
              <a:rPr lang="en-US" sz="1400" dirty="0" err="1" smtClean="0"/>
              <a:t>PostGreSQL</a:t>
            </a:r>
            <a:r>
              <a:rPr lang="en-US" sz="1400" dirty="0" smtClean="0"/>
              <a:t>)</a:t>
            </a:r>
          </a:p>
          <a:p>
            <a:r>
              <a:rPr lang="en-US" sz="1400" dirty="0" smtClean="0"/>
              <a:t>Phoenix Guild (</a:t>
            </a:r>
            <a:r>
              <a:rPr lang="en-US" sz="1400" dirty="0" err="1" smtClean="0"/>
              <a:t>MongoDB</a:t>
            </a:r>
            <a:r>
              <a:rPr lang="en-US" sz="1400" dirty="0" smtClean="0"/>
              <a:t>)</a:t>
            </a:r>
          </a:p>
        </p:txBody>
      </p:sp>
      <p:cxnSp>
        <p:nvCxnSpPr>
          <p:cNvPr id="35" name="Straight Connector 34"/>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36" name="TextBox 35"/>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37" name="TextBox 36"/>
          <p:cNvSpPr txBox="1"/>
          <p:nvPr/>
        </p:nvSpPr>
        <p:spPr>
          <a:xfrm>
            <a:off x="2546098" y="6475685"/>
            <a:ext cx="2133600" cy="338554"/>
          </a:xfrm>
          <a:prstGeom prst="rect">
            <a:avLst/>
          </a:prstGeom>
          <a:noFill/>
        </p:spPr>
        <p:txBody>
          <a:bodyPr wrap="square" rtlCol="0">
            <a:spAutoFit/>
          </a:bodyPr>
          <a:lstStyle/>
          <a:p>
            <a:pPr algn="ctr"/>
            <a:r>
              <a:rPr lang="en-US" sz="1600" b="1" dirty="0" smtClean="0">
                <a:solidFill>
                  <a:srgbClr val="C31618"/>
                </a:solidFill>
              </a:rPr>
              <a:t>Critical Elements</a:t>
            </a:r>
            <a:endParaRPr lang="en-US" sz="1600" b="1" dirty="0">
              <a:solidFill>
                <a:srgbClr val="C31618"/>
              </a:solidFill>
            </a:endParaRPr>
          </a:p>
        </p:txBody>
      </p:sp>
      <p:sp>
        <p:nvSpPr>
          <p:cNvPr id="38" name="TextBox 37"/>
          <p:cNvSpPr txBox="1"/>
          <p:nvPr/>
        </p:nvSpPr>
        <p:spPr>
          <a:xfrm>
            <a:off x="5015996" y="6475685"/>
            <a:ext cx="1295400" cy="338554"/>
          </a:xfrm>
          <a:prstGeom prst="rect">
            <a:avLst/>
          </a:prstGeom>
          <a:noFill/>
        </p:spPr>
        <p:txBody>
          <a:bodyPr wrap="square" rtlCol="0">
            <a:spAutoFit/>
          </a:bodyPr>
          <a:lstStyle/>
          <a:p>
            <a:pPr algn="ctr"/>
            <a:r>
              <a:rPr lang="en-US" sz="1600" dirty="0" smtClean="0"/>
              <a:t>Companies</a:t>
            </a:r>
            <a:endParaRPr lang="en-US" sz="1600" dirty="0"/>
          </a:p>
        </p:txBody>
      </p:sp>
      <p:sp>
        <p:nvSpPr>
          <p:cNvPr id="39" name="TextBox 38"/>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spTree>
    <p:extLst>
      <p:ext uri="{BB962C8B-B14F-4D97-AF65-F5344CB8AC3E}">
        <p14:creationId xmlns:p14="http://schemas.microsoft.com/office/powerpoint/2010/main" val="14453297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Throughput</a:t>
            </a:r>
            <a:endParaRPr lang="en-US" sz="3200" dirty="0">
              <a:latin typeface="Arial" pitchFamily="34" charset="0"/>
              <a:cs typeface="Arial" pitchFamily="34" charset="0"/>
            </a:endParaRPr>
          </a:p>
        </p:txBody>
      </p:sp>
      <p:sp>
        <p:nvSpPr>
          <p:cNvPr id="8" name="TextBox 7"/>
          <p:cNvSpPr txBox="1"/>
          <p:nvPr/>
        </p:nvSpPr>
        <p:spPr>
          <a:xfrm>
            <a:off x="411480" y="1295400"/>
            <a:ext cx="3931920" cy="369332"/>
          </a:xfrm>
          <a:prstGeom prst="rect">
            <a:avLst/>
          </a:prstGeom>
          <a:solidFill>
            <a:srgbClr val="C31618"/>
          </a:solidFill>
        </p:spPr>
        <p:txBody>
          <a:bodyPr wrap="square" rtlCol="0">
            <a:spAutoFit/>
          </a:bodyPr>
          <a:lstStyle/>
          <a:p>
            <a:pPr algn="ctr"/>
            <a:r>
              <a:rPr lang="en-US" b="1" dirty="0" smtClean="0">
                <a:solidFill>
                  <a:schemeClr val="bg1"/>
                </a:solidFill>
              </a:rPr>
              <a:t>Trends</a:t>
            </a:r>
            <a:endParaRPr lang="en-US" b="1" dirty="0">
              <a:solidFill>
                <a:schemeClr val="bg1"/>
              </a:solidFill>
            </a:endParaRPr>
          </a:p>
        </p:txBody>
      </p:sp>
      <p:sp>
        <p:nvSpPr>
          <p:cNvPr id="9" name="TextBox 8"/>
          <p:cNvSpPr txBox="1"/>
          <p:nvPr/>
        </p:nvSpPr>
        <p:spPr>
          <a:xfrm>
            <a:off x="411480" y="1664732"/>
            <a:ext cx="3931920" cy="1815882"/>
          </a:xfrm>
          <a:prstGeom prst="rect">
            <a:avLst/>
          </a:prstGeom>
          <a:solidFill>
            <a:srgbClr val="DDDDDD"/>
          </a:solidFill>
        </p:spPr>
        <p:txBody>
          <a:bodyPr wrap="square" rtlCol="0">
            <a:spAutoFit/>
          </a:bodyPr>
          <a:lstStyle/>
          <a:p>
            <a:pPr marL="285750" indent="-285750">
              <a:buFont typeface="Wingdings" pitchFamily="2" charset="2"/>
              <a:buChar char="§"/>
            </a:pPr>
            <a:r>
              <a:rPr lang="en-US" sz="1400" dirty="0" smtClean="0"/>
              <a:t>Throughput is critical, but not at the moment</a:t>
            </a:r>
          </a:p>
          <a:p>
            <a:pPr marL="285750" indent="-285750">
              <a:buFont typeface="Wingdings" pitchFamily="2" charset="2"/>
              <a:buChar char="§"/>
            </a:pPr>
            <a:r>
              <a:rPr lang="en-US" sz="1400" smtClean="0"/>
              <a:t>Currently </a:t>
            </a:r>
            <a:r>
              <a:rPr lang="en-US" sz="1400" dirty="0" smtClean="0"/>
              <a:t>none are experiencing any problems with it</a:t>
            </a:r>
          </a:p>
          <a:p>
            <a:pPr marL="285750" indent="-285750">
              <a:buFont typeface="Wingdings" pitchFamily="2" charset="2"/>
              <a:buChar char="§"/>
            </a:pPr>
            <a:r>
              <a:rPr lang="en-US" sz="1400" dirty="0" smtClean="0"/>
              <a:t>In the future, they may be forced to update</a:t>
            </a:r>
          </a:p>
          <a:p>
            <a:pPr marL="285750" indent="-285750">
              <a:buFont typeface="Wingdings" pitchFamily="2" charset="2"/>
              <a:buChar char="§"/>
            </a:pPr>
            <a:r>
              <a:rPr lang="en-US" sz="1400" dirty="0" err="1" smtClean="0"/>
              <a:t>Aerospike’s</a:t>
            </a:r>
            <a:r>
              <a:rPr lang="en-US" sz="1400" dirty="0" smtClean="0"/>
              <a:t> high throughput levels may not be needed by the industry at the moment</a:t>
            </a:r>
          </a:p>
          <a:p>
            <a:pPr marL="285750" indent="-285750">
              <a:buFont typeface="Wingdings" pitchFamily="2" charset="2"/>
              <a:buChar char="§"/>
            </a:pPr>
            <a:r>
              <a:rPr lang="en-US" sz="1400" dirty="0" smtClean="0"/>
              <a:t>Upgrading for higher throughputs may not be financially worth it</a:t>
            </a:r>
            <a:endParaRPr lang="en-US" sz="1400" dirty="0"/>
          </a:p>
        </p:txBody>
      </p:sp>
      <p:sp>
        <p:nvSpPr>
          <p:cNvPr id="22" name="TextBox 21"/>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23" name="TextBox 22"/>
          <p:cNvSpPr txBox="1"/>
          <p:nvPr/>
        </p:nvSpPr>
        <p:spPr>
          <a:xfrm>
            <a:off x="2546098" y="6475685"/>
            <a:ext cx="2133600" cy="338554"/>
          </a:xfrm>
          <a:prstGeom prst="rect">
            <a:avLst/>
          </a:prstGeom>
          <a:noFill/>
        </p:spPr>
        <p:txBody>
          <a:bodyPr wrap="square" rtlCol="0">
            <a:spAutoFit/>
          </a:bodyPr>
          <a:lstStyle/>
          <a:p>
            <a:pPr algn="ctr"/>
            <a:r>
              <a:rPr lang="en-US" sz="1600" b="1" dirty="0" smtClean="0">
                <a:solidFill>
                  <a:srgbClr val="C31618"/>
                </a:solidFill>
              </a:rPr>
              <a:t>Critical Elements</a:t>
            </a:r>
            <a:endParaRPr lang="en-US" sz="1600" b="1" dirty="0">
              <a:solidFill>
                <a:srgbClr val="C31618"/>
              </a:solidFill>
            </a:endParaRPr>
          </a:p>
        </p:txBody>
      </p:sp>
      <p:sp>
        <p:nvSpPr>
          <p:cNvPr id="26" name="TextBox 25"/>
          <p:cNvSpPr txBox="1"/>
          <p:nvPr/>
        </p:nvSpPr>
        <p:spPr>
          <a:xfrm>
            <a:off x="5015996" y="6475685"/>
            <a:ext cx="1295400" cy="338554"/>
          </a:xfrm>
          <a:prstGeom prst="rect">
            <a:avLst/>
          </a:prstGeom>
          <a:noFill/>
        </p:spPr>
        <p:txBody>
          <a:bodyPr wrap="square" rtlCol="0">
            <a:spAutoFit/>
          </a:bodyPr>
          <a:lstStyle/>
          <a:p>
            <a:pPr algn="ctr"/>
            <a:r>
              <a:rPr lang="en-US" sz="1600" dirty="0" smtClean="0"/>
              <a:t>Companies</a:t>
            </a:r>
            <a:endParaRPr lang="en-US" sz="1600" dirty="0"/>
          </a:p>
        </p:txBody>
      </p:sp>
      <p:sp>
        <p:nvSpPr>
          <p:cNvPr id="27" name="TextBox 26"/>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sp>
        <p:nvSpPr>
          <p:cNvPr id="24" name="TextBox 23"/>
          <p:cNvSpPr txBox="1"/>
          <p:nvPr/>
        </p:nvSpPr>
        <p:spPr>
          <a:xfrm>
            <a:off x="4754880" y="1295400"/>
            <a:ext cx="3931920" cy="369332"/>
          </a:xfrm>
          <a:prstGeom prst="rect">
            <a:avLst/>
          </a:prstGeom>
          <a:solidFill>
            <a:srgbClr val="C31618"/>
          </a:solidFill>
        </p:spPr>
        <p:txBody>
          <a:bodyPr wrap="square" rtlCol="0">
            <a:spAutoFit/>
          </a:bodyPr>
          <a:lstStyle/>
          <a:p>
            <a:pPr algn="ctr"/>
            <a:r>
              <a:rPr lang="en-US" b="1" dirty="0" smtClean="0">
                <a:solidFill>
                  <a:schemeClr val="bg1"/>
                </a:solidFill>
              </a:rPr>
              <a:t>Importance</a:t>
            </a:r>
            <a:endParaRPr lang="en-US" b="1" dirty="0">
              <a:solidFill>
                <a:schemeClr val="bg1"/>
              </a:solidFill>
            </a:endParaRPr>
          </a:p>
        </p:txBody>
      </p:sp>
      <p:sp>
        <p:nvSpPr>
          <p:cNvPr id="25" name="TextBox 24"/>
          <p:cNvSpPr txBox="1"/>
          <p:nvPr/>
        </p:nvSpPr>
        <p:spPr>
          <a:xfrm>
            <a:off x="4754880" y="1664732"/>
            <a:ext cx="3931920" cy="738664"/>
          </a:xfrm>
          <a:prstGeom prst="rect">
            <a:avLst/>
          </a:prstGeom>
          <a:solidFill>
            <a:srgbClr val="DDDDDD"/>
          </a:solidFill>
        </p:spPr>
        <p:txBody>
          <a:bodyPr wrap="square" rtlCol="0">
            <a:spAutoFit/>
          </a:bodyPr>
          <a:lstStyle/>
          <a:p>
            <a:r>
              <a:rPr lang="en-US" sz="1400" dirty="0" smtClean="0"/>
              <a:t>Social games have many read and writes happening per second, it is critical that they do not saturate their input-output bandwidth</a:t>
            </a:r>
            <a:r>
              <a:rPr lang="en-US" sz="1400" dirty="0"/>
              <a:t>. </a:t>
            </a:r>
          </a:p>
        </p:txBody>
      </p:sp>
      <p:sp>
        <p:nvSpPr>
          <p:cNvPr id="2" name="TextBox 1"/>
          <p:cNvSpPr txBox="1"/>
          <p:nvPr/>
        </p:nvSpPr>
        <p:spPr>
          <a:xfrm>
            <a:off x="411480" y="5943600"/>
            <a:ext cx="8351520" cy="307777"/>
          </a:xfrm>
          <a:prstGeom prst="rect">
            <a:avLst/>
          </a:prstGeom>
          <a:noFill/>
          <a:ln w="3175">
            <a:solidFill>
              <a:schemeClr val="tx1"/>
            </a:solidFill>
          </a:ln>
        </p:spPr>
        <p:txBody>
          <a:bodyPr wrap="square" rtlCol="0">
            <a:spAutoFit/>
          </a:bodyPr>
          <a:lstStyle/>
          <a:p>
            <a:r>
              <a:rPr lang="en-US" sz="1400" dirty="0" smtClean="0"/>
              <a:t>Throughput is not a pressing issue in the present, but may become crucial in the future. </a:t>
            </a:r>
            <a:endParaRPr lang="en-US" sz="1400" dirty="0"/>
          </a:p>
        </p:txBody>
      </p:sp>
      <p:sp>
        <p:nvSpPr>
          <p:cNvPr id="19" name="TextBox 18"/>
          <p:cNvSpPr txBox="1"/>
          <p:nvPr/>
        </p:nvSpPr>
        <p:spPr>
          <a:xfrm>
            <a:off x="411480" y="4114800"/>
            <a:ext cx="3931920" cy="369332"/>
          </a:xfrm>
          <a:prstGeom prst="rect">
            <a:avLst/>
          </a:prstGeom>
          <a:solidFill>
            <a:srgbClr val="C31618"/>
          </a:solidFill>
        </p:spPr>
        <p:txBody>
          <a:bodyPr wrap="square" rtlCol="0">
            <a:spAutoFit/>
          </a:bodyPr>
          <a:lstStyle/>
          <a:p>
            <a:pPr algn="ctr"/>
            <a:r>
              <a:rPr lang="en-US" b="1" dirty="0" smtClean="0">
                <a:solidFill>
                  <a:schemeClr val="bg1"/>
                </a:solidFill>
              </a:rPr>
              <a:t>Companies</a:t>
            </a:r>
            <a:endParaRPr lang="en-US" b="1" dirty="0">
              <a:solidFill>
                <a:schemeClr val="bg1"/>
              </a:solidFill>
            </a:endParaRPr>
          </a:p>
        </p:txBody>
      </p:sp>
      <p:sp>
        <p:nvSpPr>
          <p:cNvPr id="20" name="TextBox 19"/>
          <p:cNvSpPr txBox="1"/>
          <p:nvPr/>
        </p:nvSpPr>
        <p:spPr>
          <a:xfrm>
            <a:off x="411480" y="4484132"/>
            <a:ext cx="3931920" cy="954107"/>
          </a:xfrm>
          <a:prstGeom prst="rect">
            <a:avLst/>
          </a:prstGeom>
          <a:solidFill>
            <a:srgbClr val="DDDDDD"/>
          </a:solidFill>
        </p:spPr>
        <p:txBody>
          <a:bodyPr wrap="square" rtlCol="0">
            <a:spAutoFit/>
          </a:bodyPr>
          <a:lstStyle/>
          <a:p>
            <a:pPr marL="342900" indent="-342900">
              <a:buFont typeface="Wingdings" pitchFamily="2" charset="2"/>
              <a:buChar char="§"/>
            </a:pPr>
            <a:r>
              <a:rPr lang="en-US" sz="1400" dirty="0" smtClean="0"/>
              <a:t>Free Range Games (NoSQL &amp; SQL)</a:t>
            </a:r>
          </a:p>
          <a:p>
            <a:pPr marL="342900" indent="-342900">
              <a:buFont typeface="Wingdings" pitchFamily="2" charset="2"/>
              <a:buChar char="§"/>
            </a:pPr>
            <a:r>
              <a:rPr lang="en-US" sz="1400" dirty="0" smtClean="0"/>
              <a:t>Lvl6 (MySQL)</a:t>
            </a:r>
          </a:p>
          <a:p>
            <a:pPr marL="342900" indent="-342900">
              <a:buFont typeface="Wingdings" pitchFamily="2" charset="2"/>
              <a:buChar char="§"/>
            </a:pPr>
            <a:r>
              <a:rPr lang="en-US" sz="1400" dirty="0" smtClean="0"/>
              <a:t>Three Rings (</a:t>
            </a:r>
            <a:r>
              <a:rPr lang="en-US" sz="1400" dirty="0" err="1" smtClean="0"/>
              <a:t>PostGreSQL</a:t>
            </a:r>
            <a:r>
              <a:rPr lang="en-US" sz="1400" dirty="0" smtClean="0"/>
              <a:t>)</a:t>
            </a:r>
          </a:p>
          <a:p>
            <a:pPr marL="342900" indent="-342900">
              <a:buFont typeface="Wingdings" pitchFamily="2" charset="2"/>
              <a:buChar char="§"/>
            </a:pPr>
            <a:r>
              <a:rPr lang="en-US" sz="1400" dirty="0" err="1" smtClean="0"/>
              <a:t>Zynga</a:t>
            </a:r>
            <a:r>
              <a:rPr lang="en-US" sz="1400" dirty="0" smtClean="0"/>
              <a:t> (MySQL)</a:t>
            </a:r>
          </a:p>
        </p:txBody>
      </p:sp>
      <p:pic>
        <p:nvPicPr>
          <p:cNvPr id="1030" name="Picture 6" descr="http://www.aerospike.com/wp-content/uploads/2013/01/MaxThroughput-SSD.png"/>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648200" y="2971800"/>
            <a:ext cx="4300780" cy="2499961"/>
          </a:xfrm>
          <a:prstGeom prst="rect">
            <a:avLst/>
          </a:prstGeom>
          <a:noFill/>
          <a:extLst>
            <a:ext uri="{909E8E84-426E-40DD-AFC4-6F175D3DCCD1}">
              <a14:hiddenFill xmlns:a14="http://schemas.microsoft.com/office/drawing/2010/main">
                <a:solidFill>
                  <a:srgbClr val="FFFFFF"/>
                </a:solidFill>
              </a14:hiddenFill>
            </a:ext>
          </a:extLst>
        </p:spPr>
      </p:pic>
      <p:sp>
        <p:nvSpPr>
          <p:cNvPr id="28" name="Rounded Rectangle 27"/>
          <p:cNvSpPr/>
          <p:nvPr/>
        </p:nvSpPr>
        <p:spPr>
          <a:xfrm>
            <a:off x="4419600" y="2971800"/>
            <a:ext cx="685800" cy="1143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736737" y="5562600"/>
            <a:ext cx="2438400" cy="230832"/>
          </a:xfrm>
          <a:prstGeom prst="rect">
            <a:avLst/>
          </a:prstGeom>
          <a:noFill/>
        </p:spPr>
        <p:txBody>
          <a:bodyPr wrap="square" rtlCol="0">
            <a:spAutoFit/>
          </a:bodyPr>
          <a:lstStyle/>
          <a:p>
            <a:r>
              <a:rPr lang="en-US" sz="900" dirty="0" smtClean="0">
                <a:solidFill>
                  <a:schemeClr val="tx1">
                    <a:lumMod val="65000"/>
                    <a:lumOff val="35000"/>
                  </a:schemeClr>
                </a:solidFill>
              </a:rPr>
              <a:t>Source: </a:t>
            </a:r>
            <a:r>
              <a:rPr lang="en-US" sz="900" dirty="0" err="1" smtClean="0">
                <a:solidFill>
                  <a:schemeClr val="tx1">
                    <a:lumMod val="65000"/>
                    <a:lumOff val="35000"/>
                  </a:schemeClr>
                </a:solidFill>
              </a:rPr>
              <a:t>Aerospike</a:t>
            </a:r>
            <a:endParaRPr lang="en-US" sz="900" dirty="0">
              <a:solidFill>
                <a:schemeClr val="tx1">
                  <a:lumMod val="65000"/>
                  <a:lumOff val="35000"/>
                </a:schemeClr>
              </a:solidFill>
            </a:endParaRPr>
          </a:p>
        </p:txBody>
      </p:sp>
    </p:spTree>
    <p:extLst>
      <p:ext uri="{BB962C8B-B14F-4D97-AF65-F5344CB8AC3E}">
        <p14:creationId xmlns:p14="http://schemas.microsoft.com/office/powerpoint/2010/main" val="15570794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8382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pic>
        <p:nvPicPr>
          <p:cNvPr id="1026" name="Picture 2" descr="http://www.sv411.com/wp-content/uploads/aerospike-square1-640x7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1"/>
            <a:ext cx="839713" cy="990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7200" y="253425"/>
            <a:ext cx="6324600" cy="584775"/>
          </a:xfrm>
          <a:prstGeom prst="rect">
            <a:avLst/>
          </a:prstGeom>
          <a:noFill/>
        </p:spPr>
        <p:txBody>
          <a:bodyPr wrap="square" rtlCol="0">
            <a:spAutoFit/>
          </a:bodyPr>
          <a:lstStyle/>
          <a:p>
            <a:r>
              <a:rPr lang="en-US" sz="3200" dirty="0" smtClean="0">
                <a:latin typeface="Arial" pitchFamily="34" charset="0"/>
                <a:cs typeface="Arial" pitchFamily="34" charset="0"/>
              </a:rPr>
              <a:t>Awareness and Literature</a:t>
            </a:r>
            <a:endParaRPr lang="en-US" sz="3200" dirty="0">
              <a:latin typeface="Arial" pitchFamily="34" charset="0"/>
              <a:cs typeface="Arial" pitchFamily="34" charset="0"/>
            </a:endParaRPr>
          </a:p>
        </p:txBody>
      </p:sp>
      <p:sp>
        <p:nvSpPr>
          <p:cNvPr id="8" name="TextBox 7"/>
          <p:cNvSpPr txBox="1"/>
          <p:nvPr/>
        </p:nvSpPr>
        <p:spPr>
          <a:xfrm>
            <a:off x="411480" y="1295400"/>
            <a:ext cx="3931920" cy="369332"/>
          </a:xfrm>
          <a:prstGeom prst="rect">
            <a:avLst/>
          </a:prstGeom>
          <a:solidFill>
            <a:srgbClr val="C31618"/>
          </a:solidFill>
        </p:spPr>
        <p:txBody>
          <a:bodyPr wrap="square" rtlCol="0">
            <a:spAutoFit/>
          </a:bodyPr>
          <a:lstStyle/>
          <a:p>
            <a:pPr algn="ctr"/>
            <a:r>
              <a:rPr lang="en-US" b="1" dirty="0" smtClean="0">
                <a:solidFill>
                  <a:schemeClr val="bg1"/>
                </a:solidFill>
              </a:rPr>
              <a:t>Trends</a:t>
            </a:r>
            <a:endParaRPr lang="en-US" b="1" dirty="0">
              <a:solidFill>
                <a:schemeClr val="bg1"/>
              </a:solidFill>
            </a:endParaRPr>
          </a:p>
        </p:txBody>
      </p:sp>
      <p:sp>
        <p:nvSpPr>
          <p:cNvPr id="9" name="TextBox 8"/>
          <p:cNvSpPr txBox="1"/>
          <p:nvPr/>
        </p:nvSpPr>
        <p:spPr>
          <a:xfrm>
            <a:off x="411480" y="1664732"/>
            <a:ext cx="3931920" cy="2246769"/>
          </a:xfrm>
          <a:prstGeom prst="rect">
            <a:avLst/>
          </a:prstGeom>
          <a:solidFill>
            <a:srgbClr val="DDDDDD"/>
          </a:solidFill>
        </p:spPr>
        <p:txBody>
          <a:bodyPr wrap="square" rtlCol="0">
            <a:spAutoFit/>
          </a:bodyPr>
          <a:lstStyle/>
          <a:p>
            <a:pPr marL="285750" indent="-285750">
              <a:buFont typeface="Wingdings" pitchFamily="2" charset="2"/>
              <a:buChar char="§"/>
            </a:pPr>
            <a:r>
              <a:rPr lang="en-US" sz="1400" dirty="0" smtClean="0"/>
              <a:t>Most student based start up gaming companies use </a:t>
            </a:r>
            <a:r>
              <a:rPr lang="en-US" sz="1400" dirty="0" err="1" smtClean="0"/>
              <a:t>mySQL</a:t>
            </a:r>
            <a:r>
              <a:rPr lang="en-US" sz="1400" dirty="0" smtClean="0"/>
              <a:t> because of awareness and literature online</a:t>
            </a:r>
          </a:p>
          <a:p>
            <a:pPr marL="285750" indent="-285750">
              <a:buFont typeface="Wingdings" pitchFamily="2" charset="2"/>
              <a:buChar char="§"/>
            </a:pPr>
            <a:r>
              <a:rPr lang="en-US" sz="1400" dirty="0" smtClean="0"/>
              <a:t> Currently many are experiencing any problems with it</a:t>
            </a:r>
          </a:p>
          <a:p>
            <a:pPr marL="285750" indent="-285750">
              <a:buFont typeface="Wingdings" pitchFamily="2" charset="2"/>
              <a:buChar char="§"/>
            </a:pPr>
            <a:r>
              <a:rPr lang="en-US" sz="1400" dirty="0" smtClean="0"/>
              <a:t>Hire professionals to teach database courses or self startup classes that use </a:t>
            </a:r>
            <a:r>
              <a:rPr lang="en-US" sz="1400" dirty="0" err="1" smtClean="0"/>
              <a:t>Aerospike</a:t>
            </a:r>
            <a:r>
              <a:rPr lang="en-US" sz="1400" dirty="0" smtClean="0"/>
              <a:t> architecture</a:t>
            </a:r>
          </a:p>
          <a:p>
            <a:pPr marL="285750" indent="-285750">
              <a:buFont typeface="Wingdings" pitchFamily="2" charset="2"/>
              <a:buChar char="§"/>
            </a:pPr>
            <a:r>
              <a:rPr lang="en-US" sz="1400" dirty="0" smtClean="0"/>
              <a:t>Make students aware that there is another popular choice out there</a:t>
            </a:r>
          </a:p>
        </p:txBody>
      </p:sp>
      <p:sp>
        <p:nvSpPr>
          <p:cNvPr id="24" name="TextBox 23"/>
          <p:cNvSpPr txBox="1"/>
          <p:nvPr/>
        </p:nvSpPr>
        <p:spPr>
          <a:xfrm>
            <a:off x="4754880" y="1295400"/>
            <a:ext cx="3931920" cy="369332"/>
          </a:xfrm>
          <a:prstGeom prst="rect">
            <a:avLst/>
          </a:prstGeom>
          <a:solidFill>
            <a:srgbClr val="C31618"/>
          </a:solidFill>
        </p:spPr>
        <p:txBody>
          <a:bodyPr wrap="square" rtlCol="0">
            <a:spAutoFit/>
          </a:bodyPr>
          <a:lstStyle/>
          <a:p>
            <a:pPr algn="ctr"/>
            <a:r>
              <a:rPr lang="en-US" b="1" dirty="0" smtClean="0">
                <a:solidFill>
                  <a:schemeClr val="bg1"/>
                </a:solidFill>
              </a:rPr>
              <a:t>Importance</a:t>
            </a:r>
            <a:endParaRPr lang="en-US" b="1" dirty="0">
              <a:solidFill>
                <a:schemeClr val="bg1"/>
              </a:solidFill>
            </a:endParaRPr>
          </a:p>
        </p:txBody>
      </p:sp>
      <p:sp>
        <p:nvSpPr>
          <p:cNvPr id="25" name="TextBox 24"/>
          <p:cNvSpPr txBox="1"/>
          <p:nvPr/>
        </p:nvSpPr>
        <p:spPr>
          <a:xfrm>
            <a:off x="4754880" y="1664732"/>
            <a:ext cx="3931920" cy="738664"/>
          </a:xfrm>
          <a:prstGeom prst="rect">
            <a:avLst/>
          </a:prstGeom>
          <a:solidFill>
            <a:srgbClr val="DDDDDD"/>
          </a:solidFill>
        </p:spPr>
        <p:txBody>
          <a:bodyPr wrap="square" rtlCol="0">
            <a:spAutoFit/>
          </a:bodyPr>
          <a:lstStyle/>
          <a:p>
            <a:r>
              <a:rPr lang="en-US" sz="1400" dirty="0" smtClean="0"/>
              <a:t>Many major games start in dormitory or home office. </a:t>
            </a:r>
            <a:r>
              <a:rPr lang="en-US" sz="1400" dirty="0" err="1" smtClean="0"/>
              <a:t>Aerospike</a:t>
            </a:r>
            <a:r>
              <a:rPr lang="en-US" sz="1400" dirty="0" smtClean="0"/>
              <a:t> needs to increase its presence in these environments as a viable option.</a:t>
            </a:r>
            <a:endParaRPr lang="en-US" sz="1400" dirty="0"/>
          </a:p>
        </p:txBody>
      </p:sp>
      <p:sp>
        <p:nvSpPr>
          <p:cNvPr id="2" name="TextBox 1"/>
          <p:cNvSpPr txBox="1"/>
          <p:nvPr/>
        </p:nvSpPr>
        <p:spPr>
          <a:xfrm>
            <a:off x="411480" y="5943600"/>
            <a:ext cx="8351520" cy="307777"/>
          </a:xfrm>
          <a:prstGeom prst="rect">
            <a:avLst/>
          </a:prstGeom>
          <a:noFill/>
          <a:ln w="3175">
            <a:solidFill>
              <a:schemeClr val="tx1"/>
            </a:solidFill>
          </a:ln>
        </p:spPr>
        <p:txBody>
          <a:bodyPr wrap="square" rtlCol="0">
            <a:spAutoFit/>
          </a:bodyPr>
          <a:lstStyle/>
          <a:p>
            <a:r>
              <a:rPr lang="en-US" sz="1400" dirty="0" smtClean="0"/>
              <a:t>Awareness and literature is a pressing issue in the present, but may not become crucial in the future. </a:t>
            </a:r>
            <a:endParaRPr lang="en-US" sz="1400" dirty="0"/>
          </a:p>
        </p:txBody>
      </p:sp>
      <p:sp>
        <p:nvSpPr>
          <p:cNvPr id="19" name="TextBox 18"/>
          <p:cNvSpPr txBox="1"/>
          <p:nvPr/>
        </p:nvSpPr>
        <p:spPr>
          <a:xfrm>
            <a:off x="411480" y="4517648"/>
            <a:ext cx="3931920" cy="369332"/>
          </a:xfrm>
          <a:prstGeom prst="rect">
            <a:avLst/>
          </a:prstGeom>
          <a:solidFill>
            <a:srgbClr val="C31618"/>
          </a:solidFill>
        </p:spPr>
        <p:txBody>
          <a:bodyPr wrap="square" rtlCol="0">
            <a:spAutoFit/>
          </a:bodyPr>
          <a:lstStyle/>
          <a:p>
            <a:pPr algn="ctr"/>
            <a:r>
              <a:rPr lang="en-US" b="1" dirty="0" smtClean="0">
                <a:solidFill>
                  <a:schemeClr val="bg1"/>
                </a:solidFill>
              </a:rPr>
              <a:t>Companies</a:t>
            </a:r>
            <a:endParaRPr lang="en-US" b="1" dirty="0">
              <a:solidFill>
                <a:schemeClr val="bg1"/>
              </a:solidFill>
            </a:endParaRPr>
          </a:p>
        </p:txBody>
      </p:sp>
      <p:sp>
        <p:nvSpPr>
          <p:cNvPr id="20" name="TextBox 19"/>
          <p:cNvSpPr txBox="1"/>
          <p:nvPr/>
        </p:nvSpPr>
        <p:spPr>
          <a:xfrm>
            <a:off x="411480" y="4886980"/>
            <a:ext cx="3931920" cy="523220"/>
          </a:xfrm>
          <a:prstGeom prst="rect">
            <a:avLst/>
          </a:prstGeom>
          <a:solidFill>
            <a:srgbClr val="DDDDDD"/>
          </a:solidFill>
        </p:spPr>
        <p:txBody>
          <a:bodyPr wrap="square" rtlCol="0">
            <a:spAutoFit/>
          </a:bodyPr>
          <a:lstStyle/>
          <a:p>
            <a:pPr marL="342900" indent="-342900">
              <a:buFont typeface="Wingdings" pitchFamily="2" charset="2"/>
              <a:buChar char="§"/>
            </a:pPr>
            <a:r>
              <a:rPr lang="en-US" sz="1400" dirty="0" err="1" smtClean="0"/>
              <a:t>Bhonsle</a:t>
            </a:r>
            <a:r>
              <a:rPr lang="en-US" sz="1400" dirty="0" smtClean="0"/>
              <a:t> Games(</a:t>
            </a:r>
            <a:r>
              <a:rPr lang="en-US" sz="1400" dirty="0" err="1" smtClean="0"/>
              <a:t>mySQL</a:t>
            </a:r>
            <a:r>
              <a:rPr lang="en-US" sz="1400" dirty="0" smtClean="0"/>
              <a:t>)</a:t>
            </a:r>
          </a:p>
          <a:p>
            <a:pPr marL="342900" indent="-342900">
              <a:buFont typeface="Wingdings" pitchFamily="2" charset="2"/>
              <a:buChar char="§"/>
            </a:pPr>
            <a:r>
              <a:rPr lang="en-US" sz="1400" dirty="0" smtClean="0"/>
              <a:t>Lvl6 (</a:t>
            </a:r>
            <a:r>
              <a:rPr lang="en-US" sz="1400" dirty="0" err="1" smtClean="0"/>
              <a:t>mySQL</a:t>
            </a:r>
            <a:r>
              <a:rPr lang="en-US" sz="1400" dirty="0" smtClean="0"/>
              <a:t>)</a:t>
            </a:r>
          </a:p>
        </p:txBody>
      </p:sp>
      <p:sp>
        <p:nvSpPr>
          <p:cNvPr id="28" name="Rounded Rectangle 27"/>
          <p:cNvSpPr/>
          <p:nvPr/>
        </p:nvSpPr>
        <p:spPr>
          <a:xfrm>
            <a:off x="4419600" y="2971800"/>
            <a:ext cx="685800" cy="1143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648200" y="2514600"/>
            <a:ext cx="4064000" cy="2870200"/>
          </a:xfrm>
          <a:prstGeom prst="rect">
            <a:avLst/>
          </a:prstGeom>
          <a:ln>
            <a:noFill/>
          </a:ln>
          <a:effectLst>
            <a:softEdge rad="112500"/>
          </a:effectLst>
        </p:spPr>
      </p:pic>
      <p:cxnSp>
        <p:nvCxnSpPr>
          <p:cNvPr id="21" name="Straight Connector 20"/>
          <p:cNvCxnSpPr/>
          <p:nvPr/>
        </p:nvCxnSpPr>
        <p:spPr>
          <a:xfrm>
            <a:off x="0" y="6400800"/>
            <a:ext cx="9144000" cy="0"/>
          </a:xfrm>
          <a:prstGeom prst="line">
            <a:avLst/>
          </a:prstGeom>
          <a:ln>
            <a:solidFill>
              <a:srgbClr val="C31618"/>
            </a:solidFill>
          </a:ln>
          <a:effectLst/>
        </p:spPr>
        <p:style>
          <a:lnRef idx="3">
            <a:schemeClr val="accent2"/>
          </a:lnRef>
          <a:fillRef idx="0">
            <a:schemeClr val="accent2"/>
          </a:fillRef>
          <a:effectRef idx="2">
            <a:schemeClr val="accent2"/>
          </a:effectRef>
          <a:fontRef idx="minor">
            <a:schemeClr val="tx1"/>
          </a:fontRef>
        </p:style>
      </p:cxnSp>
      <p:sp>
        <p:nvSpPr>
          <p:cNvPr id="29" name="TextBox 28"/>
          <p:cNvSpPr txBox="1"/>
          <p:nvPr/>
        </p:nvSpPr>
        <p:spPr>
          <a:xfrm>
            <a:off x="914400" y="6475685"/>
            <a:ext cx="1295400" cy="338554"/>
          </a:xfrm>
          <a:prstGeom prst="rect">
            <a:avLst/>
          </a:prstGeom>
          <a:noFill/>
        </p:spPr>
        <p:txBody>
          <a:bodyPr wrap="square" rtlCol="0">
            <a:spAutoFit/>
          </a:bodyPr>
          <a:lstStyle/>
          <a:p>
            <a:pPr algn="ctr"/>
            <a:r>
              <a:rPr lang="en-US" sz="1600" dirty="0" smtClean="0"/>
              <a:t>Procedure</a:t>
            </a:r>
            <a:endParaRPr lang="en-US" sz="1600" dirty="0"/>
          </a:p>
        </p:txBody>
      </p:sp>
      <p:sp>
        <p:nvSpPr>
          <p:cNvPr id="30" name="TextBox 29"/>
          <p:cNvSpPr txBox="1"/>
          <p:nvPr/>
        </p:nvSpPr>
        <p:spPr>
          <a:xfrm>
            <a:off x="2546098" y="6475685"/>
            <a:ext cx="2133600" cy="338554"/>
          </a:xfrm>
          <a:prstGeom prst="rect">
            <a:avLst/>
          </a:prstGeom>
          <a:noFill/>
        </p:spPr>
        <p:txBody>
          <a:bodyPr wrap="square" rtlCol="0">
            <a:spAutoFit/>
          </a:bodyPr>
          <a:lstStyle/>
          <a:p>
            <a:pPr algn="ctr"/>
            <a:r>
              <a:rPr lang="en-US" sz="1600" b="1" dirty="0" smtClean="0">
                <a:solidFill>
                  <a:srgbClr val="C31618"/>
                </a:solidFill>
              </a:rPr>
              <a:t>Critical Elements</a:t>
            </a:r>
            <a:endParaRPr lang="en-US" sz="1600" b="1" dirty="0">
              <a:solidFill>
                <a:srgbClr val="C31618"/>
              </a:solidFill>
            </a:endParaRPr>
          </a:p>
        </p:txBody>
      </p:sp>
      <p:sp>
        <p:nvSpPr>
          <p:cNvPr id="31" name="TextBox 30"/>
          <p:cNvSpPr txBox="1"/>
          <p:nvPr/>
        </p:nvSpPr>
        <p:spPr>
          <a:xfrm>
            <a:off x="5015996" y="6475685"/>
            <a:ext cx="1295400" cy="338554"/>
          </a:xfrm>
          <a:prstGeom prst="rect">
            <a:avLst/>
          </a:prstGeom>
          <a:noFill/>
        </p:spPr>
        <p:txBody>
          <a:bodyPr wrap="square" rtlCol="0">
            <a:spAutoFit/>
          </a:bodyPr>
          <a:lstStyle/>
          <a:p>
            <a:pPr algn="ctr"/>
            <a:r>
              <a:rPr lang="en-US" sz="1600" dirty="0" smtClean="0"/>
              <a:t>Companies</a:t>
            </a:r>
            <a:endParaRPr lang="en-US" sz="1600" dirty="0"/>
          </a:p>
        </p:txBody>
      </p:sp>
      <p:sp>
        <p:nvSpPr>
          <p:cNvPr id="32" name="TextBox 31"/>
          <p:cNvSpPr txBox="1"/>
          <p:nvPr/>
        </p:nvSpPr>
        <p:spPr>
          <a:xfrm>
            <a:off x="6647694" y="6475685"/>
            <a:ext cx="1562856" cy="338554"/>
          </a:xfrm>
          <a:prstGeom prst="rect">
            <a:avLst/>
          </a:prstGeom>
          <a:noFill/>
        </p:spPr>
        <p:txBody>
          <a:bodyPr wrap="square" rtlCol="0">
            <a:spAutoFit/>
          </a:bodyPr>
          <a:lstStyle/>
          <a:p>
            <a:pPr algn="ctr"/>
            <a:r>
              <a:rPr lang="en-US" sz="1600" dirty="0" smtClean="0"/>
              <a:t>Miscellaneous</a:t>
            </a:r>
            <a:endParaRPr lang="en-US" sz="1600" dirty="0"/>
          </a:p>
        </p:txBody>
      </p:sp>
    </p:spTree>
    <p:extLst>
      <p:ext uri="{BB962C8B-B14F-4D97-AF65-F5344CB8AC3E}">
        <p14:creationId xmlns:p14="http://schemas.microsoft.com/office/powerpoint/2010/main" val="7980954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572000" cy="6858000"/>
          </a:xfrm>
          <a:prstGeom prst="rect">
            <a:avLst/>
          </a:prstGeom>
          <a:solidFill>
            <a:srgbClr val="B5031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flipH="1">
            <a:off x="-121179" y="3505200"/>
            <a:ext cx="4693179" cy="461665"/>
          </a:xfrm>
          <a:prstGeom prst="rect">
            <a:avLst/>
          </a:prstGeom>
          <a:noFill/>
        </p:spPr>
        <p:txBody>
          <a:bodyPr wrap="square" rtlCol="0">
            <a:spAutoFit/>
          </a:bodyPr>
          <a:lstStyle/>
          <a:p>
            <a:pPr algn="ctr"/>
            <a:r>
              <a:rPr lang="en-US" sz="2400" b="1" dirty="0" smtClean="0">
                <a:solidFill>
                  <a:schemeClr val="bg1"/>
                </a:solidFill>
                <a:latin typeface="Arial" pitchFamily="34" charset="0"/>
                <a:cs typeface="Arial" pitchFamily="34" charset="0"/>
              </a:rPr>
              <a:t>Companies</a:t>
            </a:r>
            <a:endParaRPr lang="en-US" sz="2400" b="1" dirty="0">
              <a:solidFill>
                <a:schemeClr val="bg1"/>
              </a:solidFill>
              <a:latin typeface="Arial" pitchFamily="34" charset="0"/>
              <a:cs typeface="Arial" pitchFamily="34" charset="0"/>
            </a:endParaRPr>
          </a:p>
        </p:txBody>
      </p:sp>
      <p:sp>
        <p:nvSpPr>
          <p:cNvPr id="6" name="TextBox 5"/>
          <p:cNvSpPr txBox="1"/>
          <p:nvPr/>
        </p:nvSpPr>
        <p:spPr>
          <a:xfrm>
            <a:off x="5486400" y="2971800"/>
            <a:ext cx="4572000" cy="2246769"/>
          </a:xfrm>
          <a:prstGeom prst="rect">
            <a:avLst/>
          </a:prstGeom>
          <a:noFill/>
        </p:spPr>
        <p:txBody>
          <a:bodyPr wrap="square" rtlCol="0">
            <a:spAutoFit/>
          </a:bodyPr>
          <a:lstStyle/>
          <a:p>
            <a:pPr marL="400050" indent="-400050">
              <a:buAutoNum type="romanUcPeriod"/>
            </a:pPr>
            <a:r>
              <a:rPr lang="en-US" sz="2000" dirty="0" smtClean="0"/>
              <a:t>Lvl6</a:t>
            </a:r>
          </a:p>
          <a:p>
            <a:pPr marL="400050" indent="-400050">
              <a:buAutoNum type="romanUcPeriod"/>
            </a:pPr>
            <a:r>
              <a:rPr lang="en-US" sz="2000" dirty="0" err="1" smtClean="0"/>
              <a:t>Nordeus</a:t>
            </a:r>
            <a:endParaRPr lang="en-US" sz="2000" dirty="0" smtClean="0"/>
          </a:p>
          <a:p>
            <a:pPr marL="400050" indent="-400050">
              <a:buAutoNum type="romanUcPeriod"/>
            </a:pPr>
            <a:r>
              <a:rPr lang="en-US" sz="2000" dirty="0" smtClean="0"/>
              <a:t>Phoenix Guild</a:t>
            </a:r>
          </a:p>
          <a:p>
            <a:pPr marL="400050" indent="-400050">
              <a:buAutoNum type="romanUcPeriod"/>
            </a:pPr>
            <a:r>
              <a:rPr lang="en-US" sz="2000" dirty="0" smtClean="0"/>
              <a:t>Social Point</a:t>
            </a:r>
          </a:p>
          <a:p>
            <a:pPr marL="400050" indent="-400050">
              <a:buAutoNum type="romanUcPeriod"/>
            </a:pPr>
            <a:r>
              <a:rPr lang="en-US" sz="2000" dirty="0" err="1" smtClean="0"/>
              <a:t>Wooga</a:t>
            </a:r>
            <a:endParaRPr lang="en-US" sz="2000" dirty="0" smtClean="0"/>
          </a:p>
          <a:p>
            <a:pPr marL="400050" indent="-400050">
              <a:buAutoNum type="romanUcPeriod"/>
            </a:pPr>
            <a:r>
              <a:rPr lang="en-US" sz="2000" dirty="0" smtClean="0"/>
              <a:t>Three Rings Design Inc.</a:t>
            </a:r>
          </a:p>
          <a:p>
            <a:pPr marL="400050" indent="-400050">
              <a:buAutoNum type="romanUcPeriod"/>
            </a:pPr>
            <a:r>
              <a:rPr lang="en-US" sz="2000" dirty="0" err="1" smtClean="0"/>
              <a:t>Zynga</a:t>
            </a:r>
            <a:endParaRPr lang="en-US" sz="2000" dirty="0" smtClean="0"/>
          </a:p>
        </p:txBody>
      </p:sp>
    </p:spTree>
    <p:extLst>
      <p:ext uri="{BB962C8B-B14F-4D97-AF65-F5344CB8AC3E}">
        <p14:creationId xmlns:p14="http://schemas.microsoft.com/office/powerpoint/2010/main" val="7047268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590</TotalTime>
  <Words>4208</Words>
  <Application>Microsoft Office PowerPoint</Application>
  <PresentationFormat>On-screen Show (4:3)</PresentationFormat>
  <Paragraphs>689</Paragraphs>
  <Slides>47</Slides>
  <Notes>35</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Wong</dc:creator>
  <cp:lastModifiedBy>Matthew Wong</cp:lastModifiedBy>
  <cp:revision>115</cp:revision>
  <dcterms:created xsi:type="dcterms:W3CDTF">2013-04-05T19:00:26Z</dcterms:created>
  <dcterms:modified xsi:type="dcterms:W3CDTF">2013-04-05T20:04:41Z</dcterms:modified>
</cp:coreProperties>
</file>